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із теми 1 –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326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971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375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3985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8576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13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8016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46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2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568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745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51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24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274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364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264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8D565B-5897-48BD-8C57-E53B07C4FACA}" type="datetimeFigureOut">
              <a:rPr lang="uk-UA" smtClean="0"/>
              <a:t>17.12.2017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7C32B-6007-49D3-8F10-455DCB8ABB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9285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D88FF2-6F8F-4136-BD04-F2728D8755B6}"/>
              </a:ext>
            </a:extLst>
          </p:cNvPr>
          <p:cNvSpPr txBox="1"/>
          <p:nvPr/>
        </p:nvSpPr>
        <p:spPr>
          <a:xfrm>
            <a:off x="3157980" y="-123188"/>
            <a:ext cx="5382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Розчини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840E93-C115-4388-95FF-D47CEDE5A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16" y="1621410"/>
            <a:ext cx="7154944" cy="4859557"/>
          </a:xfrm>
          <a:prstGeom prst="rect">
            <a:avLst/>
          </a:prstGeom>
        </p:spPr>
      </p:pic>
      <p:sp>
        <p:nvSpPr>
          <p:cNvPr id="12" name="Знак множення 11">
            <a:hlinkClick r:id="" action="ppaction://hlinkshowjump?jump=endshow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A89AFAFF-E2D2-44D5-91D1-0545CA636B3A}"/>
              </a:ext>
            </a:extLst>
          </p:cNvPr>
          <p:cNvSpPr/>
          <p:nvPr/>
        </p:nvSpPr>
        <p:spPr>
          <a:xfrm>
            <a:off x="11133056" y="84841"/>
            <a:ext cx="961534" cy="90497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671F9-80B6-4559-B36C-DC61BD4BBA01}"/>
              </a:ext>
            </a:extLst>
          </p:cNvPr>
          <p:cNvSpPr txBox="1"/>
          <p:nvPr/>
        </p:nvSpPr>
        <p:spPr>
          <a:xfrm>
            <a:off x="11133056" y="848413"/>
            <a:ext cx="10935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/>
              <a:t>Завершити презентацію</a:t>
            </a:r>
          </a:p>
        </p:txBody>
      </p:sp>
    </p:spTree>
    <p:extLst>
      <p:ext uri="{BB962C8B-B14F-4D97-AF65-F5344CB8AC3E}">
        <p14:creationId xmlns:p14="http://schemas.microsoft.com/office/powerpoint/2010/main" val="1072358053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587B2-1D66-4CBD-AC7B-CC311971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Розчини в кулінарії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11A76C5-DE4E-4F89-BE4A-F18C1CD0C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Приготування перших страв </a:t>
            </a:r>
          </a:p>
          <a:p>
            <a:r>
              <a:rPr lang="uk-UA" dirty="0"/>
              <a:t>Гарячі та холодні напої</a:t>
            </a:r>
          </a:p>
          <a:p>
            <a:r>
              <a:rPr lang="uk-UA" dirty="0"/>
              <a:t>Маринади</a:t>
            </a:r>
          </a:p>
          <a:p>
            <a:r>
              <a:rPr lang="uk-UA" dirty="0"/>
              <a:t>Розчини для консервування </a:t>
            </a:r>
          </a:p>
          <a:p>
            <a:r>
              <a:rPr lang="uk-UA" dirty="0"/>
              <a:t>Приготування компотів, морсів, сиропів</a:t>
            </a:r>
          </a:p>
          <a:p>
            <a:r>
              <a:rPr lang="uk-UA" dirty="0"/>
              <a:t>Ароматичні есенції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Знак множення 3">
            <a:hlinkClick r:id="" action="ppaction://hlinkshowjump?jump=endshow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831096BF-D46F-43E5-84E3-630FBEDB0635}"/>
              </a:ext>
            </a:extLst>
          </p:cNvPr>
          <p:cNvSpPr/>
          <p:nvPr/>
        </p:nvSpPr>
        <p:spPr>
          <a:xfrm>
            <a:off x="11265030" y="84841"/>
            <a:ext cx="829559" cy="7164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770E4A-1FC5-4580-A596-FB846B0CB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75" y="1053705"/>
            <a:ext cx="4981596" cy="27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8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7F547-918F-49F1-B345-F89C3C72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Розчини в природі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95FE3-D622-47B6-9EF4-27C352FA8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Розчини як середовище життя</a:t>
            </a:r>
          </a:p>
          <a:p>
            <a:r>
              <a:rPr lang="uk-UA" dirty="0"/>
              <a:t>Розчини як основа внутрішнього середовища</a:t>
            </a:r>
          </a:p>
          <a:p>
            <a:r>
              <a:rPr lang="uk-UA" dirty="0"/>
              <a:t>Розчини мінеральних речовин</a:t>
            </a:r>
          </a:p>
          <a:p>
            <a:r>
              <a:rPr lang="uk-UA" dirty="0"/>
              <a:t>Водна ерозія </a:t>
            </a:r>
            <a:r>
              <a:rPr lang="uk-UA" dirty="0" err="1"/>
              <a:t>грунтів</a:t>
            </a:r>
            <a:endParaRPr lang="uk-UA" dirty="0"/>
          </a:p>
          <a:p>
            <a:r>
              <a:rPr lang="uk-UA" dirty="0"/>
              <a:t>Засолення </a:t>
            </a:r>
            <a:r>
              <a:rPr lang="uk-UA" dirty="0" err="1"/>
              <a:t>грунтів</a:t>
            </a:r>
            <a:endParaRPr lang="uk-UA" dirty="0"/>
          </a:p>
          <a:p>
            <a:r>
              <a:rPr lang="uk-UA" dirty="0"/>
              <a:t>Кислотні дощі</a:t>
            </a:r>
          </a:p>
        </p:txBody>
      </p:sp>
      <p:sp>
        <p:nvSpPr>
          <p:cNvPr id="4" name="Знак множення 3">
            <a:hlinkClick r:id="" action="ppaction://hlinkshowjump?jump=endshow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33BF555B-2B29-48E7-B956-762BA0150BE9}"/>
              </a:ext>
            </a:extLst>
          </p:cNvPr>
          <p:cNvSpPr/>
          <p:nvPr/>
        </p:nvSpPr>
        <p:spPr>
          <a:xfrm>
            <a:off x="11265030" y="84841"/>
            <a:ext cx="829559" cy="7164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54709D-14AD-418D-A4C9-27FADAD73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54" y="3404413"/>
            <a:ext cx="3564083" cy="26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277E1-858F-4397-91C5-F555DDD9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Розчини в будівництві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785E72-5FB3-4255-BDF8-213BB2790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uk-UA" dirty="0"/>
              <a:t>Закріплюючі розчини</a:t>
            </a:r>
          </a:p>
          <a:p>
            <a:pPr marL="457200" lvl="1" indent="0">
              <a:buNone/>
            </a:pPr>
            <a:r>
              <a:rPr lang="uk-UA" dirty="0"/>
              <a:t>Розчини для покриття поверхонь</a:t>
            </a:r>
          </a:p>
          <a:p>
            <a:pPr marL="457200" lvl="1" indent="0">
              <a:buNone/>
            </a:pPr>
            <a:r>
              <a:rPr lang="uk-UA" dirty="0"/>
              <a:t>Фарби, лаки, розчинники</a:t>
            </a:r>
          </a:p>
          <a:p>
            <a:pPr marL="457200" lvl="1" indent="0">
              <a:buNone/>
            </a:pPr>
            <a:r>
              <a:rPr lang="uk-UA" dirty="0"/>
              <a:t>Розчини крейди та вапна</a:t>
            </a:r>
          </a:p>
          <a:p>
            <a:pPr marL="457200" lvl="1" indent="0">
              <a:buNone/>
            </a:pPr>
            <a:r>
              <a:rPr lang="uk-UA" dirty="0"/>
              <a:t>Клей</a:t>
            </a:r>
          </a:p>
        </p:txBody>
      </p:sp>
      <p:sp>
        <p:nvSpPr>
          <p:cNvPr id="4" name="Знак множення 3">
            <a:hlinkClick r:id="" action="ppaction://hlinkshowjump?jump=endshow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EB65C74C-8A1D-446F-8DD9-528FDB3021FD}"/>
              </a:ext>
            </a:extLst>
          </p:cNvPr>
          <p:cNvSpPr/>
          <p:nvPr/>
        </p:nvSpPr>
        <p:spPr>
          <a:xfrm>
            <a:off x="11265030" y="84841"/>
            <a:ext cx="829559" cy="7164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8D176C-EA47-4419-B780-EAEB19ACD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2754"/>
            <a:ext cx="40290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9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11C6A-21F7-4892-A3E9-4B48CB0C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Розчини в косметології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B353B0-7288-4D92-B042-A57D95136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Парфуми</a:t>
            </a:r>
          </a:p>
          <a:p>
            <a:r>
              <a:rPr lang="uk-UA" dirty="0"/>
              <a:t>Живильні маски</a:t>
            </a:r>
          </a:p>
          <a:p>
            <a:r>
              <a:rPr lang="uk-UA" dirty="0"/>
              <a:t>Еліксири</a:t>
            </a:r>
          </a:p>
          <a:p>
            <a:r>
              <a:rPr lang="uk-UA" dirty="0"/>
              <a:t>Лосьйони</a:t>
            </a:r>
          </a:p>
          <a:p>
            <a:r>
              <a:rPr lang="uk-UA" dirty="0" err="1"/>
              <a:t>Спреї</a:t>
            </a:r>
            <a:endParaRPr lang="uk-UA" dirty="0"/>
          </a:p>
          <a:p>
            <a:r>
              <a:rPr lang="uk-UA" dirty="0"/>
              <a:t>Кондиціонери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Знак множення 3">
            <a:hlinkClick r:id="" action="ppaction://hlinkshowjump?jump=endshow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431DA50F-F1E2-48FE-83E5-64C4A810F0CA}"/>
              </a:ext>
            </a:extLst>
          </p:cNvPr>
          <p:cNvSpPr/>
          <p:nvPr/>
        </p:nvSpPr>
        <p:spPr>
          <a:xfrm>
            <a:off x="11265030" y="84841"/>
            <a:ext cx="829559" cy="7164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101708-84D5-43BC-8CF5-AA5C9F411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309" y="1853248"/>
            <a:ext cx="7221948" cy="40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52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71E72C5-EE75-48DE-8C09-CC3FA2B1ACD7}"/>
              </a:ext>
            </a:extLst>
          </p:cNvPr>
          <p:cNvSpPr/>
          <p:nvPr/>
        </p:nvSpPr>
        <p:spPr>
          <a:xfrm>
            <a:off x="179109" y="-133311"/>
            <a:ext cx="906858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>
              <a:solidFill>
                <a:srgbClr val="333333"/>
              </a:solidFill>
              <a:latin typeface="-apple-system"/>
            </a:endParaRPr>
          </a:p>
          <a:p>
            <a:endParaRPr lang="uk-UA" dirty="0">
              <a:solidFill>
                <a:srgbClr val="333333"/>
              </a:solidFill>
              <a:latin typeface="-apple-system"/>
            </a:endParaRPr>
          </a:p>
          <a:p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Р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ó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зчини (рос. </a:t>
            </a:r>
            <a:r>
              <a:rPr lang="uk-UA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раствор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, </a:t>
            </a:r>
            <a:r>
              <a:rPr lang="uk-UA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англ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. 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solution, 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нім. 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Lösung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 f) — 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цілком однорідні суміші з двох (або кількох) речовин, в яких молекули (або іони) одної речовини рівномірно розподілені між молекулами іншої </a:t>
            </a:r>
            <a:r>
              <a:rPr lang="uk-UA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речовини.Розчин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 — однофазна, гомогенна, багатокомпонентна система змінного хімічного складу. Практично усі рідини, що є в природі, являють собою розчини. Крім рідинних, існують газові (газуваті) розчини — їх прийнято називати газовими сумішами (наприклад, повітря) і тверді розчини (наприклад, деякі сплави). Як правило, під розчином розуміють рідку молекулярно-дисперсну систему (так звані істинні розчини, </a:t>
            </a:r>
            <a:r>
              <a:rPr lang="uk-UA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англ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. 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true solution). 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Розчинником називають компонент, концентрація якого суттєво більша концентрації інших компонентів. Розчинник у чистому вигляді має той самий агрегатний стан, що й розчин. Процес утворення розчину полягає у руйнуванні </a:t>
            </a:r>
            <a:r>
              <a:rPr lang="uk-UA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зв'язків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 між молекулами (</a:t>
            </a:r>
            <a:r>
              <a:rPr lang="uk-UA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йонами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) вихідної речовини і утворенні нових </a:t>
            </a:r>
            <a:r>
              <a:rPr lang="uk-UA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зв'язків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 між молекулами (</a:t>
            </a:r>
            <a:r>
              <a:rPr lang="uk-UA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йонами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) розчиненої речовини і розчинника. За концентрацією розчиненої речовини розчини поділяють на насичені, ненасичені й пересичені. За наявністю чи відсутністю електролітичної дисоціації розчиненої речовини на </a:t>
            </a:r>
            <a:r>
              <a:rPr lang="uk-UA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йони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 розрізняють розчини електролітів і розчини неелектролітів. Крім того, виділяють розчини полімерів, головна особливість яких — дуже велика різниця у розмірах молекул розчинника і розчиненої речовини.</a:t>
            </a:r>
            <a:endParaRPr lang="uk-UA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Знак множення 6">
            <a:hlinkClick r:id="" action="ppaction://hlinkshowjump?jump=endshow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BCBA8BB3-84A0-4D1E-8C82-76CECD2B81B4}"/>
              </a:ext>
            </a:extLst>
          </p:cNvPr>
          <p:cNvSpPr/>
          <p:nvPr/>
        </p:nvSpPr>
        <p:spPr>
          <a:xfrm>
            <a:off x="11133056" y="84841"/>
            <a:ext cx="961534" cy="90497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0075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EA2E8FB4-88CA-4C5D-B1F9-693892B84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51202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242062">
                  <a:extLst>
                    <a:ext uri="{9D8B030D-6E8A-4147-A177-3AD203B41FA5}">
                      <a16:colId xmlns:a16="http://schemas.microsoft.com/office/drawing/2014/main" val="3404678213"/>
                    </a:ext>
                  </a:extLst>
                </a:gridCol>
                <a:gridCol w="4168742">
                  <a:extLst>
                    <a:ext uri="{9D8B030D-6E8A-4147-A177-3AD203B41FA5}">
                      <a16:colId xmlns:a16="http://schemas.microsoft.com/office/drawing/2014/main" val="2493681727"/>
                    </a:ext>
                  </a:extLst>
                </a:gridCol>
                <a:gridCol w="3781196">
                  <a:extLst>
                    <a:ext uri="{9D8B030D-6E8A-4147-A177-3AD203B41FA5}">
                      <a16:colId xmlns:a16="http://schemas.microsoft.com/office/drawing/2014/main" val="2530323038"/>
                    </a:ext>
                  </a:extLst>
                </a:gridCol>
              </a:tblGrid>
              <a:tr h="627803">
                <a:tc gridSpan="3"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effectLst/>
                        </a:rPr>
                        <a:t>Розчини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205806"/>
                  </a:ext>
                </a:extLst>
              </a:tr>
              <a:tr h="50780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effectLst/>
                        </a:rPr>
                        <a:t>Грубодисперсні</a:t>
                      </a:r>
                      <a:r>
                        <a:rPr lang="uk-UA" sz="1600" dirty="0">
                          <a:effectLst/>
                        </a:rPr>
                        <a:t> системи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Колоїдні розчини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Справжні розчини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1406944"/>
                  </a:ext>
                </a:extLst>
              </a:tr>
              <a:tr h="837070"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Розмір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частинок</a:t>
                      </a:r>
                      <a:r>
                        <a:rPr lang="ru-RU" sz="1600" dirty="0">
                          <a:effectLst/>
                        </a:rPr>
                        <a:t> 10</a:t>
                      </a:r>
                      <a:r>
                        <a:rPr lang="ru-RU" sz="1600" baseline="30000" dirty="0">
                          <a:effectLst/>
                        </a:rPr>
                        <a:t>-7 м &lt; </a:t>
                      </a:r>
                      <a:r>
                        <a:rPr lang="ru-RU" sz="1600" dirty="0">
                          <a:effectLst/>
                        </a:rPr>
                        <a:t>r &lt; 10</a:t>
                      </a:r>
                      <a:r>
                        <a:rPr lang="ru-RU" sz="1600" baseline="30000" dirty="0">
                          <a:effectLst/>
                        </a:rPr>
                        <a:t>-5 м(</a:t>
                      </a:r>
                      <a:r>
                        <a:rPr lang="ru-RU" sz="1600" baseline="30000" dirty="0" err="1">
                          <a:effectLst/>
                        </a:rPr>
                        <a:t>речовина</a:t>
                      </a:r>
                      <a:r>
                        <a:rPr lang="ru-RU" sz="1600" baseline="30000" dirty="0">
                          <a:effectLst/>
                        </a:rPr>
                        <a:t> </a:t>
                      </a:r>
                      <a:r>
                        <a:rPr lang="ru-RU" sz="1600" baseline="30000" dirty="0" err="1">
                          <a:effectLst/>
                        </a:rPr>
                        <a:t>перебуває</a:t>
                      </a:r>
                      <a:r>
                        <a:rPr lang="ru-RU" sz="1600" baseline="30000" dirty="0">
                          <a:effectLst/>
                        </a:rPr>
                        <a:t> у </a:t>
                      </a:r>
                      <a:r>
                        <a:rPr lang="ru-RU" sz="1600" baseline="30000" dirty="0" err="1">
                          <a:effectLst/>
                        </a:rPr>
                        <a:t>вигляді</a:t>
                      </a:r>
                      <a:r>
                        <a:rPr lang="ru-RU" sz="1600" baseline="30000" dirty="0">
                          <a:effectLst/>
                        </a:rPr>
                        <a:t> невеликих </a:t>
                      </a:r>
                      <a:r>
                        <a:rPr lang="ru-RU" sz="1600" baseline="30000" dirty="0" err="1">
                          <a:effectLst/>
                        </a:rPr>
                        <a:t>частинок</a:t>
                      </a:r>
                      <a:r>
                        <a:rPr lang="ru-RU" sz="1600" baseline="300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Розмір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частинок</a:t>
                      </a:r>
                      <a:r>
                        <a:rPr lang="ru-RU" sz="1600" dirty="0">
                          <a:effectLst/>
                        </a:rPr>
                        <a:t> 10</a:t>
                      </a:r>
                      <a:r>
                        <a:rPr lang="ru-RU" sz="1600" baseline="30000" dirty="0">
                          <a:effectLst/>
                        </a:rPr>
                        <a:t>-9</a:t>
                      </a:r>
                      <a:r>
                        <a:rPr lang="ru-RU" sz="1600" dirty="0">
                          <a:effectLst/>
                        </a:rPr>
                        <a:t> м &lt; r &lt; 10</a:t>
                      </a:r>
                      <a:r>
                        <a:rPr lang="ru-RU" sz="1600" baseline="30000" dirty="0">
                          <a:effectLst/>
                        </a:rPr>
                        <a:t>-7</a:t>
                      </a:r>
                      <a:r>
                        <a:rPr lang="ru-RU" sz="1600" dirty="0">
                          <a:effectLst/>
                        </a:rPr>
                        <a:t>м (</a:t>
                      </a:r>
                      <a:r>
                        <a:rPr lang="ru-RU" sz="1600" dirty="0" err="1">
                          <a:effectLst/>
                        </a:rPr>
                        <a:t>речовина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перебуває</a:t>
                      </a:r>
                      <a:r>
                        <a:rPr lang="ru-RU" sz="1600" dirty="0">
                          <a:effectLst/>
                        </a:rPr>
                        <a:t> у </a:t>
                      </a:r>
                      <a:r>
                        <a:rPr lang="ru-RU" sz="1600" dirty="0" err="1">
                          <a:effectLst/>
                        </a:rPr>
                        <a:t>вигляді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агрегатів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кількох</a:t>
                      </a:r>
                      <a:r>
                        <a:rPr lang="ru-RU" sz="1600" dirty="0">
                          <a:effectLst/>
                        </a:rPr>
                        <a:t> молекул)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Розмір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частинок</a:t>
                      </a:r>
                      <a:r>
                        <a:rPr lang="ru-RU" sz="1600" dirty="0">
                          <a:effectLst/>
                        </a:rPr>
                        <a:t> r ≈ 10</a:t>
                      </a:r>
                      <a:r>
                        <a:rPr lang="ru-RU" sz="1600" baseline="30000" dirty="0">
                          <a:effectLst/>
                        </a:rPr>
                        <a:t>-9</a:t>
                      </a:r>
                      <a:r>
                        <a:rPr lang="ru-RU" sz="1600" dirty="0">
                          <a:effectLst/>
                        </a:rPr>
                        <a:t>м (</a:t>
                      </a:r>
                      <a:r>
                        <a:rPr lang="ru-RU" sz="1600" dirty="0" err="1">
                          <a:effectLst/>
                        </a:rPr>
                        <a:t>речовина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перебуває</a:t>
                      </a:r>
                      <a:r>
                        <a:rPr lang="ru-RU" sz="1600" dirty="0">
                          <a:effectLst/>
                        </a:rPr>
                        <a:t> у </a:t>
                      </a:r>
                      <a:r>
                        <a:rPr lang="ru-RU" sz="1600" dirty="0" err="1">
                          <a:effectLst/>
                        </a:rPr>
                        <a:t>вигляді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окремих</a:t>
                      </a:r>
                      <a:r>
                        <a:rPr lang="ru-RU" sz="1600" dirty="0">
                          <a:effectLst/>
                        </a:rPr>
                        <a:t> молекул </a:t>
                      </a:r>
                      <a:r>
                        <a:rPr lang="ru-RU" sz="1600" dirty="0" err="1">
                          <a:effectLst/>
                        </a:rPr>
                        <a:t>або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іонів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2805421"/>
                  </a:ext>
                </a:extLst>
              </a:tr>
              <a:tr h="279023"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Непрозорі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Прозорі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Прозорі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4599930"/>
                  </a:ext>
                </a:extLst>
              </a:tr>
              <a:tr h="1523424"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Завислі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частинки</a:t>
                      </a:r>
                      <a:r>
                        <a:rPr lang="ru-RU" sz="1600" dirty="0">
                          <a:effectLst/>
                        </a:rPr>
                        <a:t> не </a:t>
                      </a:r>
                      <a:r>
                        <a:rPr lang="ru-RU" sz="1600" dirty="0" err="1">
                          <a:effectLst/>
                        </a:rPr>
                        <a:t>проходять</a:t>
                      </a:r>
                      <a:r>
                        <a:rPr lang="ru-RU" sz="1600" dirty="0">
                          <a:effectLst/>
                        </a:rPr>
                        <a:t> через </a:t>
                      </a:r>
                      <a:r>
                        <a:rPr lang="ru-RU" sz="1600" dirty="0" err="1">
                          <a:effectLst/>
                        </a:rPr>
                        <a:t>паперовий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фільтр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Завислі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частинки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проходять</a:t>
                      </a:r>
                      <a:r>
                        <a:rPr lang="ru-RU" sz="1600" dirty="0">
                          <a:effectLst/>
                        </a:rPr>
                        <a:t> через </a:t>
                      </a:r>
                      <a:r>
                        <a:rPr lang="ru-RU" sz="1600" dirty="0" err="1">
                          <a:effectLst/>
                        </a:rPr>
                        <a:t>паперові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фільтри</a:t>
                      </a:r>
                      <a:r>
                        <a:rPr lang="ru-RU" sz="1600" dirty="0">
                          <a:effectLst/>
                        </a:rPr>
                        <a:t>, не </a:t>
                      </a:r>
                      <a:r>
                        <a:rPr lang="ru-RU" sz="1600" dirty="0" err="1">
                          <a:effectLst/>
                        </a:rPr>
                        <a:t>проходять</a:t>
                      </a:r>
                      <a:r>
                        <a:rPr lang="ru-RU" sz="1600" dirty="0">
                          <a:effectLst/>
                        </a:rPr>
                        <a:t> через </a:t>
                      </a:r>
                      <a:r>
                        <a:rPr lang="ru-RU" sz="1600" dirty="0" err="1">
                          <a:effectLst/>
                        </a:rPr>
                        <a:t>пергаментні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фільтри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Фільтруванням розділити неможливо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6483990"/>
                  </a:ext>
                </a:extLst>
              </a:tr>
              <a:tr h="1305543"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Нестійкі</a:t>
                      </a:r>
                      <a:r>
                        <a:rPr lang="ru-RU" sz="1600" dirty="0">
                          <a:effectLst/>
                        </a:rPr>
                        <a:t> в </a:t>
                      </a:r>
                      <a:r>
                        <a:rPr lang="ru-RU" sz="1600" dirty="0" err="1">
                          <a:effectLst/>
                        </a:rPr>
                        <a:t>часі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досить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швидко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завислі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частинки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осідають</a:t>
                      </a:r>
                      <a:r>
                        <a:rPr lang="ru-RU" sz="1600" dirty="0">
                          <a:effectLst/>
                        </a:rPr>
                        <a:t> на </a:t>
                      </a:r>
                      <a:r>
                        <a:rPr lang="ru-RU" sz="1600" dirty="0" err="1">
                          <a:effectLst/>
                        </a:rPr>
                        <a:t>дні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або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спливають</a:t>
                      </a:r>
                      <a:r>
                        <a:rPr lang="ru-RU" sz="1600" dirty="0">
                          <a:effectLst/>
                        </a:rPr>
                        <a:t> на </a:t>
                      </a:r>
                      <a:r>
                        <a:rPr lang="ru-RU" sz="1600" dirty="0" err="1">
                          <a:effectLst/>
                        </a:rPr>
                        <a:t>поверхню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Відносно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стійкі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однак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згодом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старіють</a:t>
                      </a:r>
                      <a:r>
                        <a:rPr lang="ru-RU" sz="1600" dirty="0">
                          <a:effectLst/>
                        </a:rPr>
                        <a:t>. </a:t>
                      </a:r>
                      <a:r>
                        <a:rPr lang="ru-RU" sz="1600" dirty="0" err="1">
                          <a:effectLst/>
                        </a:rPr>
                        <a:t>Можуть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існувати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від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кількох</a:t>
                      </a:r>
                      <a:r>
                        <a:rPr lang="ru-RU" sz="1600" dirty="0">
                          <a:effectLst/>
                        </a:rPr>
                        <a:t> годин до </a:t>
                      </a:r>
                      <a:r>
                        <a:rPr lang="ru-RU" sz="1600" dirty="0" err="1">
                          <a:effectLst/>
                        </a:rPr>
                        <a:t>кількох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століть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Стійкі</a:t>
                      </a:r>
                      <a:r>
                        <a:rPr lang="ru-RU" sz="1600" dirty="0">
                          <a:effectLst/>
                        </a:rPr>
                        <a:t> в </a:t>
                      </a:r>
                      <a:r>
                        <a:rPr lang="ru-RU" sz="1600" dirty="0" err="1">
                          <a:effectLst/>
                        </a:rPr>
                        <a:t>часі</a:t>
                      </a:r>
                      <a:r>
                        <a:rPr lang="ru-RU" sz="1600" dirty="0">
                          <a:effectLst/>
                        </a:rPr>
                        <a:t>, не </a:t>
                      </a:r>
                      <a:r>
                        <a:rPr lang="ru-RU" sz="1600" dirty="0" err="1">
                          <a:effectLst/>
                        </a:rPr>
                        <a:t>старіють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можуть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існувати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нескінченно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довго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якщо</a:t>
                      </a:r>
                      <a:r>
                        <a:rPr lang="ru-RU" sz="1600" dirty="0">
                          <a:effectLst/>
                        </a:rPr>
                        <a:t> не </a:t>
                      </a:r>
                      <a:r>
                        <a:rPr lang="ru-RU" sz="1600" dirty="0" err="1">
                          <a:effectLst/>
                        </a:rPr>
                        <a:t>відбувається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хімічних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реакцій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6823416"/>
                  </a:ext>
                </a:extLst>
              </a:tr>
              <a:tr h="507808"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Мутні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Виявляють ефект </a:t>
                      </a:r>
                      <a:r>
                        <a:rPr lang="uk-UA" sz="1600" dirty="0" err="1">
                          <a:effectLst/>
                        </a:rPr>
                        <a:t>Тіндаля</a:t>
                      </a:r>
                      <a:endParaRPr lang="uk-UA" sz="16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Оптично порожні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35057503"/>
                  </a:ext>
                </a:extLst>
              </a:tr>
              <a:tr h="1269520"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Приклади</a:t>
                      </a:r>
                      <a:r>
                        <a:rPr lang="ru-RU" sz="1600" dirty="0">
                          <a:effectLst/>
                        </a:rPr>
                        <a:t>: завись мулу в </a:t>
                      </a:r>
                      <a:r>
                        <a:rPr lang="ru-RU" sz="1600" dirty="0" err="1">
                          <a:effectLst/>
                        </a:rPr>
                        <a:t>річці</a:t>
                      </a:r>
                      <a:r>
                        <a:rPr lang="ru-RU" sz="1600" dirty="0">
                          <a:effectLst/>
                        </a:rPr>
                        <a:t>, завись </a:t>
                      </a:r>
                      <a:r>
                        <a:rPr lang="ru-RU" sz="1600" dirty="0" err="1">
                          <a:effectLst/>
                        </a:rPr>
                        <a:t>вапна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емульсії</a:t>
                      </a:r>
                      <a:r>
                        <a:rPr lang="ru-RU" sz="1600" dirty="0">
                          <a:effectLst/>
                        </a:rPr>
                        <a:t> масла у </a:t>
                      </a:r>
                      <a:r>
                        <a:rPr lang="ru-RU" sz="1600" dirty="0" err="1">
                          <a:effectLst/>
                        </a:rPr>
                        <a:t>воді</a:t>
                      </a:r>
                      <a:r>
                        <a:rPr lang="ru-RU" sz="1600" dirty="0">
                          <a:effectLst/>
                        </a:rPr>
                        <a:t> (молоко)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Приклади: чай, кава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Приклади: розчин солі, цукру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7941760"/>
                  </a:ext>
                </a:extLst>
              </a:tr>
            </a:tbl>
          </a:graphicData>
        </a:graphic>
      </p:graphicFrame>
      <p:sp>
        <p:nvSpPr>
          <p:cNvPr id="6" name="Знак множення 5">
            <a:hlinkClick r:id="" action="ppaction://hlinkshowjump?jump=endshow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A11A26B5-2473-458A-9C8C-9875A51A6BA0}"/>
              </a:ext>
            </a:extLst>
          </p:cNvPr>
          <p:cNvSpPr/>
          <p:nvPr/>
        </p:nvSpPr>
        <p:spPr>
          <a:xfrm>
            <a:off x="11302738" y="-103695"/>
            <a:ext cx="791851" cy="70701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47722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4901783-6A5F-4475-A350-4EC93813A859}"/>
              </a:ext>
            </a:extLst>
          </p:cNvPr>
          <p:cNvSpPr/>
          <p:nvPr/>
        </p:nvSpPr>
        <p:spPr>
          <a:xfrm>
            <a:off x="5684363" y="1414021"/>
            <a:ext cx="65076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2">
                    <a:lumMod val="60000"/>
                    <a:lumOff val="40000"/>
                  </a:schemeClr>
                </a:solidFill>
                <a:latin typeface="-apple-system"/>
              </a:rPr>
              <a:t>Розчини характеризуються також рядом певних властивостей, відмінних від властивостей їх складових частин. Зокрема, вони відрізняються від своїх складових частин густиною, температурою замерзання і кипіння і іншими властивостями. Існує ряд властивостей розчинів, які залежать від концентрації, але не від природи розчинених речовин, такі властивості називаються </a:t>
            </a:r>
            <a:r>
              <a:rPr lang="uk-UA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-apple-system"/>
              </a:rPr>
              <a:t>колігативними</a:t>
            </a:r>
            <a:r>
              <a:rPr lang="uk-UA" dirty="0">
                <a:solidFill>
                  <a:schemeClr val="bg2">
                    <a:lumMod val="60000"/>
                    <a:lumOff val="40000"/>
                  </a:schemeClr>
                </a:solidFill>
                <a:latin typeface="-apple-system"/>
              </a:rPr>
              <a:t>. Розчини можуть бути в рідкому, твердому і газоподібному стані. Прикладом перших можуть служити розчини цукру, солі і спирту у воді. Тверді розчини — це різні металічні сплави: міді або срібла, золота, нікелю в міді тощо. Газоподібними розчинами є суміші різних газів, наприклад повітря.</a:t>
            </a:r>
            <a:endParaRPr lang="uk-UA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D5946-A511-4EBA-B12B-AA9FE46DC105}"/>
              </a:ext>
            </a:extLst>
          </p:cNvPr>
          <p:cNvSpPr txBox="1"/>
          <p:nvPr/>
        </p:nvSpPr>
        <p:spPr>
          <a:xfrm>
            <a:off x="3007153" y="386499"/>
            <a:ext cx="535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Властивості розчину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3094A5-4F73-4881-BEE5-3ADD5D62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1" y="1307852"/>
            <a:ext cx="5247600" cy="3971157"/>
          </a:xfrm>
          <a:prstGeom prst="rect">
            <a:avLst/>
          </a:prstGeom>
        </p:spPr>
      </p:pic>
      <p:sp>
        <p:nvSpPr>
          <p:cNvPr id="8" name="Знак множення 7">
            <a:hlinkClick r:id="" action="ppaction://hlinkshowjump?jump=endshow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1B9F29EB-F089-4C98-BD79-B0C9EF85BC86}"/>
              </a:ext>
            </a:extLst>
          </p:cNvPr>
          <p:cNvSpPr/>
          <p:nvPr/>
        </p:nvSpPr>
        <p:spPr>
          <a:xfrm>
            <a:off x="11133056" y="84841"/>
            <a:ext cx="961534" cy="90497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504679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C50AF242-7669-4814-9A54-F67DD7651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37817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053021">
                  <a:extLst>
                    <a:ext uri="{9D8B030D-6E8A-4147-A177-3AD203B41FA5}">
                      <a16:colId xmlns:a16="http://schemas.microsoft.com/office/drawing/2014/main" val="1075532179"/>
                    </a:ext>
                  </a:extLst>
                </a:gridCol>
                <a:gridCol w="3053021">
                  <a:extLst>
                    <a:ext uri="{9D8B030D-6E8A-4147-A177-3AD203B41FA5}">
                      <a16:colId xmlns:a16="http://schemas.microsoft.com/office/drawing/2014/main" val="3132624662"/>
                    </a:ext>
                  </a:extLst>
                </a:gridCol>
                <a:gridCol w="3042979">
                  <a:extLst>
                    <a:ext uri="{9D8B030D-6E8A-4147-A177-3AD203B41FA5}">
                      <a16:colId xmlns:a16="http://schemas.microsoft.com/office/drawing/2014/main" val="3732703076"/>
                    </a:ext>
                  </a:extLst>
                </a:gridCol>
                <a:gridCol w="3042979">
                  <a:extLst>
                    <a:ext uri="{9D8B030D-6E8A-4147-A177-3AD203B41FA5}">
                      <a16:colId xmlns:a16="http://schemas.microsoft.com/office/drawing/2014/main" val="2307360805"/>
                    </a:ext>
                  </a:extLst>
                </a:gridCol>
              </a:tblGrid>
              <a:tr h="428625">
                <a:tc rowSpan="2"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effectLst/>
                        </a:rPr>
                        <a:t>Дисперсійне середовище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/>
                        </a:rPr>
                        <a:t>Дисперсна речовина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95111"/>
                  </a:ext>
                </a:extLst>
              </a:tr>
              <a:tr h="4286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>
                          <a:effectLst/>
                        </a:rPr>
                        <a:t>Тверда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>
                          <a:effectLst/>
                        </a:rPr>
                        <a:t>Рідка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>
                          <a:effectLst/>
                        </a:rPr>
                        <a:t>Газувата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9150544"/>
                  </a:ext>
                </a:extLst>
              </a:tr>
              <a:tr h="2143124">
                <a:tc>
                  <a:txBody>
                    <a:bodyPr/>
                    <a:lstStyle/>
                    <a:p>
                      <a:r>
                        <a:rPr lang="uk-UA" sz="1700">
                          <a:effectLst/>
                        </a:rPr>
                        <a:t>Тверде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700" dirty="0" err="1">
                          <a:effectLst/>
                        </a:rPr>
                        <a:t>Тверді</a:t>
                      </a:r>
                      <a:r>
                        <a:rPr lang="ru-RU" sz="1700" dirty="0">
                          <a:effectLst/>
                        </a:rPr>
                        <a:t> </a:t>
                      </a:r>
                      <a:r>
                        <a:rPr lang="ru-RU" sz="1700" dirty="0" err="1">
                          <a:effectLst/>
                        </a:rPr>
                        <a:t>розчини</a:t>
                      </a:r>
                      <a:r>
                        <a:rPr lang="ru-RU" sz="1700" dirty="0">
                          <a:effectLst/>
                        </a:rPr>
                        <a:t> </a:t>
                      </a:r>
                      <a:r>
                        <a:rPr lang="ru-RU" sz="1700" dirty="0" err="1">
                          <a:effectLst/>
                        </a:rPr>
                        <a:t>або</a:t>
                      </a:r>
                      <a:r>
                        <a:rPr lang="ru-RU" sz="1700" dirty="0">
                          <a:effectLst/>
                        </a:rPr>
                        <a:t> </a:t>
                      </a:r>
                      <a:r>
                        <a:rPr lang="ru-RU" sz="1700" dirty="0" err="1">
                          <a:effectLst/>
                        </a:rPr>
                        <a:t>тверді</a:t>
                      </a:r>
                      <a:r>
                        <a:rPr lang="ru-RU" sz="1700" dirty="0">
                          <a:effectLst/>
                        </a:rPr>
                        <a:t> </a:t>
                      </a:r>
                      <a:r>
                        <a:rPr lang="ru-RU" sz="1700" dirty="0" err="1">
                          <a:effectLst/>
                        </a:rPr>
                        <a:t>золі</a:t>
                      </a:r>
                      <a:r>
                        <a:rPr lang="ru-RU" sz="1700" dirty="0">
                          <a:effectLst/>
                        </a:rPr>
                        <a:t> (</a:t>
                      </a:r>
                      <a:r>
                        <a:rPr lang="ru-RU" sz="1700" dirty="0" err="1">
                          <a:effectLst/>
                        </a:rPr>
                        <a:t>сплави</a:t>
                      </a:r>
                      <a:r>
                        <a:rPr lang="ru-RU" sz="1700" dirty="0">
                          <a:effectLst/>
                        </a:rPr>
                        <a:t> </a:t>
                      </a:r>
                      <a:r>
                        <a:rPr lang="ru-RU" sz="1700" dirty="0" err="1">
                          <a:effectLst/>
                        </a:rPr>
                        <a:t>металів</a:t>
                      </a:r>
                      <a:r>
                        <a:rPr lang="ru-RU" sz="1700" dirty="0">
                          <a:effectLst/>
                        </a:rPr>
                        <a:t>, </a:t>
                      </a:r>
                      <a:r>
                        <a:rPr lang="ru-RU" sz="1700" dirty="0" err="1">
                          <a:effectLst/>
                        </a:rPr>
                        <a:t>скла</a:t>
                      </a:r>
                      <a:r>
                        <a:rPr lang="ru-RU" sz="1700" dirty="0">
                          <a:effectLst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700">
                          <a:effectLst/>
                        </a:rPr>
                        <a:t>Гель (желе, желатин)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700">
                          <a:effectLst/>
                        </a:rPr>
                        <a:t>Тверді піни (пемза, пінопласт)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0519322"/>
                  </a:ext>
                </a:extLst>
              </a:tr>
              <a:tr h="3000375">
                <a:tc>
                  <a:txBody>
                    <a:bodyPr/>
                    <a:lstStyle/>
                    <a:p>
                      <a:r>
                        <a:rPr lang="uk-UA" sz="1700">
                          <a:effectLst/>
                        </a:rPr>
                        <a:t>Рідке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Зависі (мул у річковій воді), суспензії (кава), золі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Емульсії: вода в маслі (бензин, розведений водою), масло у воді (молоко)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700">
                          <a:effectLst/>
                        </a:rPr>
                        <a:t>Гідрозолі, рідкі піни (збиті вершки, мильна піна)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035264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uk-UA" sz="1700">
                          <a:effectLst/>
                        </a:rPr>
                        <a:t>Газувате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700">
                          <a:effectLst/>
                        </a:rPr>
                        <a:t>Аерозолі, дим, пил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700">
                          <a:effectLst/>
                        </a:rPr>
                        <a:t>Аерозолі, тумани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700" dirty="0">
                          <a:effectLst/>
                        </a:rPr>
                        <a:t>Суміші газів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0660693"/>
                  </a:ext>
                </a:extLst>
              </a:tr>
            </a:tbl>
          </a:graphicData>
        </a:graphic>
      </p:graphicFrame>
      <p:sp>
        <p:nvSpPr>
          <p:cNvPr id="5" name="Знак множення 4">
            <a:hlinkClick r:id="" action="ppaction://hlinkshowjump?jump=endshow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392E6B84-336F-483E-94E3-6AD9C5318890}"/>
              </a:ext>
            </a:extLst>
          </p:cNvPr>
          <p:cNvSpPr/>
          <p:nvPr/>
        </p:nvSpPr>
        <p:spPr>
          <a:xfrm>
            <a:off x="11265030" y="84841"/>
            <a:ext cx="829559" cy="7164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8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0179261-1091-4EA8-92C7-958D6A017721}"/>
              </a:ext>
            </a:extLst>
          </p:cNvPr>
          <p:cNvSpPr/>
          <p:nvPr/>
        </p:nvSpPr>
        <p:spPr>
          <a:xfrm>
            <a:off x="226244" y="24088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Розчинник</a:t>
            </a:r>
            <a:r>
              <a:rPr lang="uk-UA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-apple-system"/>
              </a:rPr>
              <a:t> - це компонент розчину, агрегатний стан якого не змінюється при утворенні розчину, або вміст якого переважає над вмістом інших компонентів. Компонентами розчину є: розчинник та розчинена речовина. </a:t>
            </a:r>
            <a:endParaRPr lang="uk-UA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Знак множення 4">
            <a:hlinkClick r:id="" action="ppaction://hlinkshowjump?jump=endshow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EA9384EC-1EC2-4804-BE20-39B628AF7EA4}"/>
              </a:ext>
            </a:extLst>
          </p:cNvPr>
          <p:cNvSpPr/>
          <p:nvPr/>
        </p:nvSpPr>
        <p:spPr>
          <a:xfrm>
            <a:off x="11265030" y="84841"/>
            <a:ext cx="829559" cy="7164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1E5EB8-0E22-43B3-A120-2F09C4B5E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51" y="1561992"/>
            <a:ext cx="6315957" cy="51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1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92C5D-7DAE-4146-876F-18731BCA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5" y="452718"/>
            <a:ext cx="9507793" cy="5839927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dirty="0"/>
              <a:t>Розчини в медицині</a:t>
            </a:r>
            <a:br>
              <a:rPr lang="uk-UA" dirty="0"/>
            </a:br>
            <a:br>
              <a:rPr lang="uk-UA" dirty="0"/>
            </a:br>
            <a:r>
              <a:rPr lang="uk-UA" sz="3200" dirty="0"/>
              <a:t>дезінфікуючі розчини</a:t>
            </a:r>
            <a:br>
              <a:rPr lang="uk-UA" sz="3200" dirty="0"/>
            </a:br>
            <a:r>
              <a:rPr lang="uk-UA" sz="3200" dirty="0"/>
              <a:t>бактерицидні розчини</a:t>
            </a:r>
            <a:br>
              <a:rPr lang="uk-UA" sz="3200" dirty="0"/>
            </a:br>
            <a:r>
              <a:rPr lang="uk-UA" sz="3200" dirty="0"/>
              <a:t>лікувальні розчини</a:t>
            </a:r>
            <a:br>
              <a:rPr lang="uk-UA" sz="3200" dirty="0"/>
            </a:br>
            <a:br>
              <a:rPr lang="uk-UA" sz="3200" dirty="0"/>
            </a:br>
            <a:r>
              <a:rPr lang="uk-UA" sz="3200" dirty="0"/>
              <a:t>краплі</a:t>
            </a:r>
            <a:br>
              <a:rPr lang="uk-UA" sz="3200" dirty="0"/>
            </a:br>
            <a:r>
              <a:rPr lang="uk-UA" sz="3200" dirty="0"/>
              <a:t>настоянки</a:t>
            </a:r>
            <a:br>
              <a:rPr lang="uk-UA" sz="3200" dirty="0"/>
            </a:br>
            <a:r>
              <a:rPr lang="uk-UA" sz="3200" dirty="0"/>
              <a:t>екстракти</a:t>
            </a:r>
            <a:br>
              <a:rPr lang="uk-UA" sz="3200" dirty="0"/>
            </a:br>
            <a:r>
              <a:rPr lang="uk-UA" sz="3200" dirty="0"/>
              <a:t>відвари</a:t>
            </a:r>
            <a:br>
              <a:rPr lang="uk-UA" sz="3200" dirty="0"/>
            </a:br>
            <a:r>
              <a:rPr lang="uk-UA" sz="3200" dirty="0"/>
              <a:t>рідини для ін'єкцій</a:t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7" name="Знак множення 6">
            <a:hlinkClick r:id="" action="ppaction://hlinkshowjump?jump=endshow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61DC14D1-2985-45F9-8602-6DF566386232}"/>
              </a:ext>
            </a:extLst>
          </p:cNvPr>
          <p:cNvSpPr/>
          <p:nvPr/>
        </p:nvSpPr>
        <p:spPr>
          <a:xfrm>
            <a:off x="11265030" y="84841"/>
            <a:ext cx="829559" cy="7164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BC02F4-8233-47FA-B028-3BEAA879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9056"/>
            <a:ext cx="570720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8104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DF380-5794-4940-BF7F-D3ED82E0A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767499"/>
          </a:xfrm>
        </p:spPr>
        <p:txBody>
          <a:bodyPr/>
          <a:lstStyle/>
          <a:p>
            <a:pPr algn="ctr"/>
            <a:r>
              <a:rPr lang="uk-UA" sz="2000" dirty="0"/>
              <a:t>Розчини в рослинництві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B9243BF-6EF6-4506-8F53-99F66D947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753" y="2573518"/>
            <a:ext cx="8660860" cy="3065282"/>
          </a:xfrm>
        </p:spPr>
        <p:txBody>
          <a:bodyPr/>
          <a:lstStyle/>
          <a:p>
            <a:r>
              <a:rPr lang="uk-UA" dirty="0"/>
              <a:t>Розчини мінеральних добрив для підживлення рослин</a:t>
            </a:r>
          </a:p>
          <a:p>
            <a:r>
              <a:rPr lang="uk-UA" dirty="0"/>
              <a:t>Розчини для знищення бур'янів</a:t>
            </a:r>
          </a:p>
          <a:p>
            <a:r>
              <a:rPr lang="uk-UA" dirty="0"/>
              <a:t>Розчини для боротьби із шкідниками</a:t>
            </a:r>
          </a:p>
          <a:p>
            <a:r>
              <a:rPr lang="uk-UA" dirty="0"/>
              <a:t>Розчини для лікування та профілактики хворіб </a:t>
            </a:r>
          </a:p>
        </p:txBody>
      </p:sp>
      <p:sp>
        <p:nvSpPr>
          <p:cNvPr id="4" name="Знак множення 3">
            <a:hlinkClick r:id="" action="ppaction://hlinkshowjump?jump=endshow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0B2CF264-8D6D-4A52-B1FC-3F9BE54BC4A6}"/>
              </a:ext>
            </a:extLst>
          </p:cNvPr>
          <p:cNvSpPr/>
          <p:nvPr/>
        </p:nvSpPr>
        <p:spPr>
          <a:xfrm>
            <a:off x="11265030" y="84841"/>
            <a:ext cx="829559" cy="7164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27C706-2D0F-4F4B-A0B6-A6958D76E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726" y="3008329"/>
            <a:ext cx="2759893" cy="26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9195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401EA-7292-453B-9111-380C136A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Розчини в побуті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5BBE5E-E731-40C4-9D38-D6B3072D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Розчини для миття посуду, вікон та інших поверхонь </a:t>
            </a:r>
          </a:p>
          <a:p>
            <a:r>
              <a:rPr lang="uk-UA" dirty="0"/>
              <a:t>Розчини для прання білизни</a:t>
            </a:r>
          </a:p>
          <a:p>
            <a:r>
              <a:rPr lang="uk-UA" dirty="0"/>
              <a:t>Розчини для догляду за кімнатними рослинами </a:t>
            </a:r>
          </a:p>
          <a:p>
            <a:r>
              <a:rPr lang="uk-UA" dirty="0" err="1"/>
              <a:t>Освіжувачі</a:t>
            </a:r>
            <a:r>
              <a:rPr lang="uk-UA" dirty="0"/>
              <a:t> повітря та інші аерозолі</a:t>
            </a:r>
          </a:p>
        </p:txBody>
      </p:sp>
      <p:sp>
        <p:nvSpPr>
          <p:cNvPr id="4" name="Знак множення 3">
            <a:hlinkClick r:id="" action="ppaction://hlinkshowjump?jump=endshow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CE18455F-13D3-40AD-A125-4A947D19540C}"/>
              </a:ext>
            </a:extLst>
          </p:cNvPr>
          <p:cNvSpPr/>
          <p:nvPr/>
        </p:nvSpPr>
        <p:spPr>
          <a:xfrm>
            <a:off x="11265030" y="84841"/>
            <a:ext cx="829559" cy="7164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E93749-3508-49BE-BB5E-4F07B512C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595" y="1665539"/>
            <a:ext cx="3339214" cy="33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4384</TotalTime>
  <Words>395</Words>
  <Application>Microsoft Office PowerPoint</Application>
  <PresentationFormat>Широкий екран</PresentationFormat>
  <Paragraphs>85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-apple-system</vt:lpstr>
      <vt:lpstr>Arial</vt:lpstr>
      <vt:lpstr>Century Gothic</vt:lpstr>
      <vt:lpstr>Wingdings</vt:lpstr>
      <vt:lpstr>Wingdings 3</vt:lpstr>
      <vt:lpstr>Іон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Розчини в медицині  дезінфікуючі розчини бактерицидні розчини лікувальні розчини  краплі настоянки екстракти відвари рідини для ін'єкцій </vt:lpstr>
      <vt:lpstr>Розчини в рослинництві</vt:lpstr>
      <vt:lpstr>Розчини в побуті</vt:lpstr>
      <vt:lpstr>Розчини в кулінарії </vt:lpstr>
      <vt:lpstr>Розчини в природі</vt:lpstr>
      <vt:lpstr>Розчини в будівництві</vt:lpstr>
      <vt:lpstr>Розчини в косметології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Nastia</dc:creator>
  <cp:lastModifiedBy>Nastia</cp:lastModifiedBy>
  <cp:revision>21</cp:revision>
  <dcterms:created xsi:type="dcterms:W3CDTF">2017-12-15T16:40:58Z</dcterms:created>
  <dcterms:modified xsi:type="dcterms:W3CDTF">2017-12-18T18:20:51Z</dcterms:modified>
</cp:coreProperties>
</file>