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2" r:id="rId2"/>
    <p:sldId id="270" r:id="rId3"/>
    <p:sldId id="264" r:id="rId4"/>
    <p:sldId id="271" r:id="rId5"/>
    <p:sldId id="267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5" r:id="rId15"/>
    <p:sldId id="266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89785" autoAdjust="0"/>
  </p:normalViewPr>
  <p:slideViewPr>
    <p:cSldViewPr>
      <p:cViewPr>
        <p:scale>
          <a:sx n="68" d="100"/>
          <a:sy n="68" d="100"/>
        </p:scale>
        <p:origin x="-1230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view3D>
      <c:rAngAx val="1"/>
    </c:view3D>
    <c:plotArea>
      <c:layout>
        <c:manualLayout>
          <c:layoutTarget val="inner"/>
          <c:xMode val="edge"/>
          <c:yMode val="edge"/>
          <c:x val="0.10299851379196855"/>
          <c:y val="5.1928062815772877E-2"/>
          <c:w val="0.89700148620803233"/>
          <c:h val="0.53650134091944657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ln w="12700"/>
            <a:scene3d>
              <a:camera prst="orthographicFront"/>
              <a:lightRig rig="threePt" dir="t"/>
            </a:scene3d>
            <a:sp3d>
              <a:bevelT h="4225290"/>
            </a:sp3d>
          </c:spPr>
          <c:dLbls>
            <c:dLbl>
              <c:idx val="0"/>
              <c:layout>
                <c:manualLayout>
                  <c:x val="0"/>
                  <c:y val="-0.29209710580451032"/>
                </c:manualLayout>
              </c:layout>
              <c:showVal val="1"/>
            </c:dLbl>
            <c:dLbl>
              <c:idx val="1"/>
              <c:layout>
                <c:manualLayout>
                  <c:x val="7.3486047846535781E-3"/>
                  <c:y val="-0.24828253993383348"/>
                </c:manualLayout>
              </c:layout>
              <c:showVal val="1"/>
            </c:dLbl>
            <c:dLbl>
              <c:idx val="2"/>
              <c:layout>
                <c:manualLayout>
                  <c:x val="2.9394882050142591E-3"/>
                  <c:y val="-0.19959968896641558"/>
                </c:manualLayout>
              </c:layout>
              <c:showVal val="1"/>
            </c:dLbl>
            <c:dLbl>
              <c:idx val="3"/>
              <c:layout>
                <c:manualLayout>
                  <c:x val="2.9394882050142591E-3"/>
                  <c:y val="-0.18742897622456056"/>
                </c:manualLayout>
              </c:layout>
              <c:showVal val="1"/>
            </c:dLbl>
            <c:dLbl>
              <c:idx val="4"/>
              <c:layout>
                <c:manualLayout>
                  <c:x val="-2.9394882050142591E-3"/>
                  <c:y val="-0.15091683799899719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0.12900955506365833"/>
                </c:manualLayout>
              </c:layout>
              <c:showVal val="1"/>
            </c:dLbl>
            <c:dLbl>
              <c:idx val="6"/>
              <c:layout>
                <c:manualLayout>
                  <c:x val="1.4697441025071289E-3"/>
                  <c:y val="-0.11440469977343323"/>
                </c:manualLayout>
              </c:layout>
              <c:showVal val="1"/>
            </c:dLbl>
            <c:dLbl>
              <c:idx val="7"/>
              <c:layout>
                <c:manualLayout>
                  <c:x val="1.4697441025071289E-3"/>
                  <c:y val="-0.10953660634145901"/>
                </c:manualLayout>
              </c:layout>
              <c:showVal val="1"/>
            </c:dLbl>
            <c:dLbl>
              <c:idx val="8"/>
              <c:layout>
                <c:manualLayout>
                  <c:x val="7.3487205125356558E-3"/>
                  <c:y val="-7.3024276451127523E-2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-5.5985278612531122E-2"/>
                </c:manualLayout>
              </c:layout>
              <c:showVal val="1"/>
            </c:dLbl>
            <c:dLbl>
              <c:idx val="10"/>
              <c:layout>
                <c:manualLayout>
                  <c:x val="2.9394882050142591E-3"/>
                  <c:y val="-5.5985278612531122E-2"/>
                </c:manualLayout>
              </c:layout>
              <c:showVal val="1"/>
            </c:dLbl>
            <c:dLbl>
              <c:idx val="11"/>
              <c:layout>
                <c:manualLayout>
                  <c:x val="4.4092323075214006E-3"/>
                  <c:y val="-4.8682850967418333E-2"/>
                </c:manualLayout>
              </c:layout>
              <c:showVal val="1"/>
            </c:dLbl>
            <c:dLbl>
              <c:idx val="12"/>
              <c:layout>
                <c:manualLayout>
                  <c:x val="5.8789764100285252E-3"/>
                  <c:y val="-4.6248708419047387E-2"/>
                </c:manualLayout>
              </c:layout>
              <c:showVal val="1"/>
            </c:dLbl>
            <c:dLbl>
              <c:idx val="13"/>
              <c:layout>
                <c:manualLayout>
                  <c:x val="1.4697441025071289E-3"/>
                  <c:y val="-4.6248708419047387E-2"/>
                </c:manualLayout>
              </c:layout>
              <c:showVal val="1"/>
            </c:dLbl>
            <c:dLbl>
              <c:idx val="14"/>
              <c:layout>
                <c:manualLayout>
                  <c:x val="1.4697441025071289E-3"/>
                  <c:y val="-3.1643853128822008E-2"/>
                </c:manualLayout>
              </c:layout>
              <c:showVal val="1"/>
            </c:dLbl>
            <c:dLbl>
              <c:idx val="15"/>
              <c:layout>
                <c:manualLayout>
                  <c:x val="2.9394882050142591E-3"/>
                  <c:y val="-3.4077995677192906E-2"/>
                </c:manualLayout>
              </c:layout>
              <c:showVal val="1"/>
            </c:dLbl>
            <c:dLbl>
              <c:idx val="16"/>
              <c:layout>
                <c:manualLayout>
                  <c:x val="4.4092323075214006E-3"/>
                  <c:y val="-3.4077995677192906E-2"/>
                </c:manualLayout>
              </c:layout>
              <c:showVal val="1"/>
            </c:dLbl>
            <c:dLbl>
              <c:idx val="17"/>
              <c:layout>
                <c:manualLayout>
                  <c:x val="-1.4697441025072367E-3"/>
                  <c:y val="-3.4077995677192906E-2"/>
                </c:manualLayout>
              </c:layout>
              <c:showVal val="1"/>
            </c:dLbl>
            <c:txPr>
              <a:bodyPr/>
              <a:lstStyle/>
              <a:p>
                <a:pPr>
                  <a:defRPr cap="small" baseline="10000"/>
                </a:pPr>
                <a:endParaRPr lang="uk-UA"/>
              </a:p>
            </c:txPr>
            <c:showVal val="1"/>
          </c:dLbls>
          <c:cat>
            <c:strRef>
              <c:f>Лист1!$A$2:$A$19</c:f>
              <c:strCache>
                <c:ptCount val="18"/>
                <c:pt idx="0">
                  <c:v>Саудівська Аравія</c:v>
                </c:pt>
                <c:pt idx="1">
                  <c:v>США</c:v>
                </c:pt>
                <c:pt idx="2">
                  <c:v>Росія </c:v>
                </c:pt>
                <c:pt idx="3">
                  <c:v>Іран</c:v>
                </c:pt>
                <c:pt idx="4">
                  <c:v>Венесуела</c:v>
                </c:pt>
                <c:pt idx="5">
                  <c:v>Кувейт</c:v>
                </c:pt>
                <c:pt idx="6">
                  <c:v>Ірак</c:v>
                </c:pt>
                <c:pt idx="7">
                  <c:v>ОАЕ</c:v>
                </c:pt>
                <c:pt idx="8">
                  <c:v>Мексика</c:v>
                </c:pt>
                <c:pt idx="9">
                  <c:v>Китай</c:v>
                </c:pt>
                <c:pt idx="10">
                  <c:v>Лівія </c:v>
                </c:pt>
                <c:pt idx="11">
                  <c:v>Нігерія</c:v>
                </c:pt>
                <c:pt idx="12">
                  <c:v>Канада</c:v>
                </c:pt>
                <c:pt idx="13">
                  <c:v>Індонезія </c:v>
                </c:pt>
                <c:pt idx="14">
                  <c:v>Казахстан</c:v>
                </c:pt>
                <c:pt idx="15">
                  <c:v>Алжир</c:v>
                </c:pt>
                <c:pt idx="16">
                  <c:v>Норвегія</c:v>
                </c:pt>
                <c:pt idx="17">
                  <c:v>Великобританія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332.7</c:v>
                </c:pt>
                <c:pt idx="1">
                  <c:v>216.5</c:v>
                </c:pt>
                <c:pt idx="2">
                  <c:v>192.6</c:v>
                </c:pt>
                <c:pt idx="3">
                  <c:v>135.9</c:v>
                </c:pt>
                <c:pt idx="4">
                  <c:v>130.6</c:v>
                </c:pt>
                <c:pt idx="5">
                  <c:v>125.1</c:v>
                </c:pt>
                <c:pt idx="6">
                  <c:v>122.8</c:v>
                </c:pt>
                <c:pt idx="7">
                  <c:v>113.3</c:v>
                </c:pt>
                <c:pt idx="8">
                  <c:v>70.900000000000006</c:v>
                </c:pt>
                <c:pt idx="9">
                  <c:v>42.9</c:v>
                </c:pt>
                <c:pt idx="10">
                  <c:v>41.9</c:v>
                </c:pt>
                <c:pt idx="11">
                  <c:v>33.4</c:v>
                </c:pt>
                <c:pt idx="12">
                  <c:v>21.2</c:v>
                </c:pt>
                <c:pt idx="13">
                  <c:v>21</c:v>
                </c:pt>
                <c:pt idx="14">
                  <c:v>20.5</c:v>
                </c:pt>
                <c:pt idx="15">
                  <c:v>18.3</c:v>
                </c:pt>
                <c:pt idx="16">
                  <c:v>17.600000000000001</c:v>
                </c:pt>
                <c:pt idx="17">
                  <c:v>16.899999999999999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Лист1!$A$2:$A$19</c:f>
              <c:strCache>
                <c:ptCount val="18"/>
                <c:pt idx="0">
                  <c:v>Саудівська Аравія</c:v>
                </c:pt>
                <c:pt idx="1">
                  <c:v>США</c:v>
                </c:pt>
                <c:pt idx="2">
                  <c:v>Росія </c:v>
                </c:pt>
                <c:pt idx="3">
                  <c:v>Іран</c:v>
                </c:pt>
                <c:pt idx="4">
                  <c:v>Венесуела</c:v>
                </c:pt>
                <c:pt idx="5">
                  <c:v>Кувейт</c:v>
                </c:pt>
                <c:pt idx="6">
                  <c:v>Ірак</c:v>
                </c:pt>
                <c:pt idx="7">
                  <c:v>ОАЕ</c:v>
                </c:pt>
                <c:pt idx="8">
                  <c:v>Мексика</c:v>
                </c:pt>
                <c:pt idx="9">
                  <c:v>Китай</c:v>
                </c:pt>
                <c:pt idx="10">
                  <c:v>Лівія </c:v>
                </c:pt>
                <c:pt idx="11">
                  <c:v>Нігерія</c:v>
                </c:pt>
                <c:pt idx="12">
                  <c:v>Канада</c:v>
                </c:pt>
                <c:pt idx="13">
                  <c:v>Індонезія </c:v>
                </c:pt>
                <c:pt idx="14">
                  <c:v>Казахстан</c:v>
                </c:pt>
                <c:pt idx="15">
                  <c:v>Алжир</c:v>
                </c:pt>
                <c:pt idx="16">
                  <c:v>Норвегія</c:v>
                </c:pt>
                <c:pt idx="17">
                  <c:v>Великобританія</c:v>
                </c:pt>
              </c:strCache>
            </c:strRef>
          </c:cat>
          <c:val>
            <c:numRef>
              <c:f>Лист1!$C$2:$C$19</c:f>
              <c:numCache>
                <c:formatCode>General</c:formatCode>
                <c:ptCount val="18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Лист1!$A$2:$A$19</c:f>
              <c:strCache>
                <c:ptCount val="18"/>
                <c:pt idx="0">
                  <c:v>Саудівська Аравія</c:v>
                </c:pt>
                <c:pt idx="1">
                  <c:v>США</c:v>
                </c:pt>
                <c:pt idx="2">
                  <c:v>Росія </c:v>
                </c:pt>
                <c:pt idx="3">
                  <c:v>Іран</c:v>
                </c:pt>
                <c:pt idx="4">
                  <c:v>Венесуела</c:v>
                </c:pt>
                <c:pt idx="5">
                  <c:v>Кувейт</c:v>
                </c:pt>
                <c:pt idx="6">
                  <c:v>Ірак</c:v>
                </c:pt>
                <c:pt idx="7">
                  <c:v>ОАЕ</c:v>
                </c:pt>
                <c:pt idx="8">
                  <c:v>Мексика</c:v>
                </c:pt>
                <c:pt idx="9">
                  <c:v>Китай</c:v>
                </c:pt>
                <c:pt idx="10">
                  <c:v>Лівія </c:v>
                </c:pt>
                <c:pt idx="11">
                  <c:v>Нігерія</c:v>
                </c:pt>
                <c:pt idx="12">
                  <c:v>Канада</c:v>
                </c:pt>
                <c:pt idx="13">
                  <c:v>Індонезія </c:v>
                </c:pt>
                <c:pt idx="14">
                  <c:v>Казахстан</c:v>
                </c:pt>
                <c:pt idx="15">
                  <c:v>Алжир</c:v>
                </c:pt>
                <c:pt idx="16">
                  <c:v>Норвегія</c:v>
                </c:pt>
                <c:pt idx="17">
                  <c:v>Великобританія</c:v>
                </c:pt>
              </c:strCache>
            </c:strRef>
          </c:cat>
          <c:val>
            <c:numRef>
              <c:f>Лист1!$D$2:$D$19</c:f>
              <c:numCache>
                <c:formatCode>General</c:formatCode>
                <c:ptCount val="18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hape val="cylinder"/>
        <c:axId val="88539136"/>
        <c:axId val="88540672"/>
        <c:axId val="0"/>
      </c:bar3DChart>
      <c:catAx>
        <c:axId val="88539136"/>
        <c:scaling>
          <c:orientation val="minMax"/>
        </c:scaling>
        <c:axPos val="b"/>
        <c:tickLblPos val="nextTo"/>
        <c:crossAx val="88540672"/>
        <c:crosses val="autoZero"/>
        <c:auto val="1"/>
        <c:lblAlgn val="ctr"/>
        <c:lblOffset val="100"/>
      </c:catAx>
      <c:valAx>
        <c:axId val="88540672"/>
        <c:scaling>
          <c:orientation val="minMax"/>
        </c:scaling>
        <c:axPos val="l"/>
        <c:majorGridlines/>
        <c:numFmt formatCode="General" sourceLinked="0"/>
        <c:tickLblPos val="nextTo"/>
        <c:crossAx val="885391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8BCC6-4E07-4236-8F30-43792B5D62E8}" type="datetimeFigureOut">
              <a:rPr lang="uk-UA" smtClean="0"/>
              <a:t>24.11.2017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A5434-2C4D-400E-82A2-78081CA5A75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A5434-2C4D-400E-82A2-78081CA5A759}" type="slidenum">
              <a:rPr lang="uk-UA" smtClean="0"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185859A-4CB8-430F-8DF3-0C233F5AE8F1}" type="datetimeFigureOut">
              <a:rPr lang="uk-UA" smtClean="0"/>
              <a:pPr/>
              <a:t>24.11.2017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A883E8D-2803-4A81-9FA6-62776375C92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85859A-4CB8-430F-8DF3-0C233F5AE8F1}" type="datetimeFigureOut">
              <a:rPr lang="uk-UA" smtClean="0"/>
              <a:pPr/>
              <a:t>24.11.2017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83E8D-2803-4A81-9FA6-62776375C92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185859A-4CB8-430F-8DF3-0C233F5AE8F1}" type="datetimeFigureOut">
              <a:rPr lang="uk-UA" smtClean="0"/>
              <a:pPr/>
              <a:t>24.11.2017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A883E8D-2803-4A81-9FA6-62776375C92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85859A-4CB8-430F-8DF3-0C233F5AE8F1}" type="datetimeFigureOut">
              <a:rPr lang="uk-UA" smtClean="0"/>
              <a:pPr/>
              <a:t>24.11.2017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83E8D-2803-4A81-9FA6-62776375C92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185859A-4CB8-430F-8DF3-0C233F5AE8F1}" type="datetimeFigureOut">
              <a:rPr lang="uk-UA" smtClean="0"/>
              <a:pPr/>
              <a:t>24.11.2017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A883E8D-2803-4A81-9FA6-62776375C92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85859A-4CB8-430F-8DF3-0C233F5AE8F1}" type="datetimeFigureOut">
              <a:rPr lang="uk-UA" smtClean="0"/>
              <a:pPr/>
              <a:t>24.11.2017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83E8D-2803-4A81-9FA6-62776375C92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85859A-4CB8-430F-8DF3-0C233F5AE8F1}" type="datetimeFigureOut">
              <a:rPr lang="uk-UA" smtClean="0"/>
              <a:pPr/>
              <a:t>24.11.2017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83E8D-2803-4A81-9FA6-62776375C92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85859A-4CB8-430F-8DF3-0C233F5AE8F1}" type="datetimeFigureOut">
              <a:rPr lang="uk-UA" smtClean="0"/>
              <a:pPr/>
              <a:t>24.11.2017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83E8D-2803-4A81-9FA6-62776375C92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185859A-4CB8-430F-8DF3-0C233F5AE8F1}" type="datetimeFigureOut">
              <a:rPr lang="uk-UA" smtClean="0"/>
              <a:pPr/>
              <a:t>24.11.2017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83E8D-2803-4A81-9FA6-62776375C92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85859A-4CB8-430F-8DF3-0C233F5AE8F1}" type="datetimeFigureOut">
              <a:rPr lang="uk-UA" smtClean="0"/>
              <a:pPr/>
              <a:t>24.11.2017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83E8D-2803-4A81-9FA6-62776375C92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85859A-4CB8-430F-8DF3-0C233F5AE8F1}" type="datetimeFigureOut">
              <a:rPr lang="uk-UA" smtClean="0"/>
              <a:pPr/>
              <a:t>24.11.2017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83E8D-2803-4A81-9FA6-62776375C92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185859A-4CB8-430F-8DF3-0C233F5AE8F1}" type="datetimeFigureOut">
              <a:rPr lang="uk-UA" smtClean="0"/>
              <a:pPr/>
              <a:t>24.11.2017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A883E8D-2803-4A81-9FA6-62776375C92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1143000"/>
          </a:xfrm>
        </p:spPr>
        <p:txBody>
          <a:bodyPr/>
          <a:lstStyle/>
          <a:p>
            <a:r>
              <a:rPr lang="uk-UA" i="1" dirty="0" smtClean="0">
                <a:solidFill>
                  <a:schemeClr val="accent1"/>
                </a:solidFill>
              </a:rPr>
              <a:t>         Нафтові Родовища</a:t>
            </a:r>
            <a:endParaRPr lang="uk-UA" i="1" dirty="0">
              <a:solidFill>
                <a:schemeClr val="accent1"/>
              </a:solidFill>
            </a:endParaRPr>
          </a:p>
        </p:txBody>
      </p:sp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844824"/>
            <a:ext cx="7056784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056784" cy="2564904"/>
          </a:xfrm>
        </p:spPr>
        <p:txBody>
          <a:bodyPr>
            <a:noAutofit/>
          </a:bodyPr>
          <a:lstStyle/>
          <a:p>
            <a:pPr algn="l"/>
            <a:r>
              <a:rPr lang="uk-UA" sz="2800" i="1" dirty="0" smtClean="0">
                <a:solidFill>
                  <a:schemeClr val="accent1"/>
                </a:solidFill>
              </a:rPr>
              <a:t>Дніпровсько-Донецька  нафтогазоносна  область  почала  відігравати  головну  роль  у  нафтогазовій  промисловості  України  після  другої  світової  війни</a:t>
            </a:r>
            <a:r>
              <a:rPr lang="en-US" sz="2800" i="1" dirty="0">
                <a:solidFill>
                  <a:schemeClr val="accent1"/>
                </a:solidFill>
              </a:rPr>
              <a:t> </a:t>
            </a:r>
            <a:endParaRPr lang="uk-UA" sz="2800" i="1" dirty="0">
              <a:solidFill>
                <a:schemeClr val="accent1"/>
              </a:solidFill>
            </a:endParaRPr>
          </a:p>
        </p:txBody>
      </p:sp>
      <p:pic>
        <p:nvPicPr>
          <p:cNvPr id="5" name="Содержимое 4" descr="iron_career_Komsomols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2636912"/>
            <a:ext cx="6696744" cy="37444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408712" cy="1944216"/>
          </a:xfrm>
        </p:spPr>
        <p:txBody>
          <a:bodyPr>
            <a:noAutofit/>
          </a:bodyPr>
          <a:lstStyle/>
          <a:p>
            <a:pPr algn="l"/>
            <a:r>
              <a:rPr lang="uk-UA" sz="2800" i="1" dirty="0" smtClean="0">
                <a:solidFill>
                  <a:schemeClr val="accent1"/>
                </a:solidFill>
              </a:rPr>
              <a:t>Великі  родовища  нафти  зосереджені  в  Полтавській        ( </a:t>
            </a:r>
            <a:r>
              <a:rPr lang="uk-UA" sz="2800" i="1" dirty="0" err="1" smtClean="0">
                <a:solidFill>
                  <a:schemeClr val="accent1"/>
                </a:solidFill>
              </a:rPr>
              <a:t>Радченівське</a:t>
            </a:r>
            <a:r>
              <a:rPr lang="uk-UA" sz="2800" i="1" dirty="0" smtClean="0">
                <a:solidFill>
                  <a:schemeClr val="accent1"/>
                </a:solidFill>
              </a:rPr>
              <a:t> ) </a:t>
            </a:r>
            <a:r>
              <a:rPr lang="en-US" sz="2800" i="1" dirty="0" smtClean="0">
                <a:solidFill>
                  <a:schemeClr val="accent1"/>
                </a:solidFill>
              </a:rPr>
              <a:t>,</a:t>
            </a:r>
            <a:r>
              <a:rPr lang="uk-UA" sz="2800" i="1" dirty="0" smtClean="0">
                <a:solidFill>
                  <a:schemeClr val="accent1"/>
                </a:solidFill>
              </a:rPr>
              <a:t> Сумській                          ( </a:t>
            </a:r>
            <a:r>
              <a:rPr lang="uk-UA" sz="2800" i="1" dirty="0" err="1" smtClean="0">
                <a:solidFill>
                  <a:schemeClr val="accent1"/>
                </a:solidFill>
              </a:rPr>
              <a:t>Качанівське</a:t>
            </a:r>
            <a:r>
              <a:rPr lang="uk-UA" sz="2800" i="1" dirty="0" smtClean="0">
                <a:solidFill>
                  <a:schemeClr val="accent1"/>
                </a:solidFill>
              </a:rPr>
              <a:t>  ) </a:t>
            </a:r>
            <a:r>
              <a:rPr lang="en-US" sz="2800" i="1" dirty="0" smtClean="0">
                <a:solidFill>
                  <a:schemeClr val="accent1"/>
                </a:solidFill>
              </a:rPr>
              <a:t>, </a:t>
            </a:r>
            <a:r>
              <a:rPr lang="uk-UA" sz="2800" i="1" dirty="0" err="1" smtClean="0">
                <a:solidFill>
                  <a:schemeClr val="accent1"/>
                </a:solidFill>
              </a:rPr>
              <a:t>Чернгівській</a:t>
            </a:r>
            <a:r>
              <a:rPr lang="uk-UA" sz="2800" i="1" dirty="0" smtClean="0">
                <a:solidFill>
                  <a:schemeClr val="accent1"/>
                </a:solidFill>
              </a:rPr>
              <a:t>       ( </a:t>
            </a:r>
            <a:r>
              <a:rPr lang="uk-UA" sz="2800" i="1" dirty="0" err="1" smtClean="0">
                <a:solidFill>
                  <a:schemeClr val="accent1"/>
                </a:solidFill>
              </a:rPr>
              <a:t>Прилукське</a:t>
            </a:r>
            <a:r>
              <a:rPr lang="uk-UA" sz="2800" i="1" dirty="0" smtClean="0">
                <a:solidFill>
                  <a:schemeClr val="accent1"/>
                </a:solidFill>
              </a:rPr>
              <a:t> ) областях</a:t>
            </a:r>
            <a:endParaRPr lang="uk-UA" sz="2800" i="1" dirty="0">
              <a:solidFill>
                <a:schemeClr val="accent1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31640" y="2564904"/>
            <a:ext cx="5544616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200800" cy="3068960"/>
          </a:xfrm>
        </p:spPr>
        <p:txBody>
          <a:bodyPr>
            <a:noAutofit/>
          </a:bodyPr>
          <a:lstStyle/>
          <a:p>
            <a:pPr algn="l"/>
            <a:r>
              <a:rPr lang="uk-UA" sz="2800" i="1" dirty="0" smtClean="0">
                <a:solidFill>
                  <a:schemeClr val="accent1"/>
                </a:solidFill>
              </a:rPr>
              <a:t>Кримсько-Причорноморська  нафтогазоносна  провінція  найбільш  перспективна  </a:t>
            </a:r>
            <a:r>
              <a:rPr lang="en-US" sz="2800" i="1" dirty="0" smtClean="0">
                <a:solidFill>
                  <a:schemeClr val="accent1"/>
                </a:solidFill>
              </a:rPr>
              <a:t>,  </a:t>
            </a:r>
            <a:r>
              <a:rPr lang="uk-UA" sz="2800" i="1" dirty="0" smtClean="0">
                <a:solidFill>
                  <a:schemeClr val="accent1"/>
                </a:solidFill>
              </a:rPr>
              <a:t>з 1993  року тут видобувають  нафту  .  Багато  родовищ  розвідано  на  </a:t>
            </a:r>
            <a:r>
              <a:rPr lang="uk-UA" sz="2800" i="1" dirty="0" err="1" smtClean="0">
                <a:solidFill>
                  <a:schemeClr val="accent1"/>
                </a:solidFill>
              </a:rPr>
              <a:t>Тарханкутському</a:t>
            </a:r>
            <a:r>
              <a:rPr lang="uk-UA" sz="2800" i="1" dirty="0" smtClean="0">
                <a:solidFill>
                  <a:schemeClr val="accent1"/>
                </a:solidFill>
              </a:rPr>
              <a:t>  та Керченському  півостровах </a:t>
            </a:r>
            <a:endParaRPr lang="uk-UA" sz="2800" i="1" dirty="0">
              <a:solidFill>
                <a:schemeClr val="accent1"/>
              </a:solidFill>
            </a:endParaRPr>
          </a:p>
        </p:txBody>
      </p:sp>
      <p:pic>
        <p:nvPicPr>
          <p:cNvPr id="6" name="Рисунок 5" descr="Image_3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3212976"/>
            <a:ext cx="5616624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20040"/>
            <a:ext cx="7084640" cy="1452776"/>
          </a:xfrm>
        </p:spPr>
        <p:txBody>
          <a:bodyPr>
            <a:noAutofit/>
          </a:bodyPr>
          <a:lstStyle/>
          <a:p>
            <a:pPr algn="l"/>
            <a:r>
              <a:rPr lang="uk-UA" sz="2800" i="1" dirty="0" smtClean="0">
                <a:solidFill>
                  <a:schemeClr val="accent1"/>
                </a:solidFill>
              </a:rPr>
              <a:t>Найбільші родовища – </a:t>
            </a:r>
            <a:r>
              <a:rPr lang="uk-UA" sz="2800" i="1" dirty="0" err="1" smtClean="0">
                <a:solidFill>
                  <a:schemeClr val="accent1"/>
                </a:solidFill>
              </a:rPr>
              <a:t>Джанкойське</a:t>
            </a:r>
            <a:r>
              <a:rPr lang="uk-UA" sz="2800" i="1" dirty="0" smtClean="0">
                <a:solidFill>
                  <a:schemeClr val="accent1"/>
                </a:solidFill>
              </a:rPr>
              <a:t>  та  </a:t>
            </a:r>
            <a:r>
              <a:rPr lang="uk-UA" sz="2800" i="1" dirty="0" err="1" smtClean="0">
                <a:solidFill>
                  <a:schemeClr val="accent1"/>
                </a:solidFill>
              </a:rPr>
              <a:t>Глебівське</a:t>
            </a:r>
            <a:r>
              <a:rPr lang="uk-UA" sz="2800" i="1" dirty="0" smtClean="0">
                <a:solidFill>
                  <a:schemeClr val="accent1"/>
                </a:solidFill>
              </a:rPr>
              <a:t> . На  даний  час  територія  </a:t>
            </a:r>
            <a:r>
              <a:rPr lang="uk-UA" sz="2800" i="1" dirty="0" err="1" smtClean="0">
                <a:solidFill>
                  <a:schemeClr val="accent1"/>
                </a:solidFill>
              </a:rPr>
              <a:t>окуповананого</a:t>
            </a:r>
            <a:r>
              <a:rPr lang="uk-UA" sz="2800" i="1" dirty="0" smtClean="0">
                <a:solidFill>
                  <a:schemeClr val="accent1"/>
                </a:solidFill>
              </a:rPr>
              <a:t>  Криму  </a:t>
            </a:r>
            <a:endParaRPr lang="uk-UA" sz="2800" i="1" dirty="0">
              <a:solidFill>
                <a:schemeClr val="accent1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348880"/>
            <a:ext cx="6984776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7632848" cy="4824536"/>
          </a:xfrm>
        </p:spPr>
        <p:txBody>
          <a:bodyPr>
            <a:normAutofit fontScale="90000"/>
          </a:bodyPr>
          <a:lstStyle/>
          <a:p>
            <a:pPr algn="l"/>
            <a:r>
              <a:rPr lang="uk-UA" b="1" i="1" dirty="0" smtClean="0">
                <a:solidFill>
                  <a:schemeClr val="accent1"/>
                </a:solidFill>
              </a:rPr>
              <a:t>                </a:t>
            </a:r>
            <a:br>
              <a:rPr lang="uk-UA" b="1" i="1" dirty="0" smtClean="0">
                <a:solidFill>
                  <a:schemeClr val="accent1"/>
                </a:solidFill>
              </a:rPr>
            </a:br>
            <a:r>
              <a:rPr lang="uk-UA" sz="3100" i="1" dirty="0">
                <a:solidFill>
                  <a:schemeClr val="accent1"/>
                </a:solidFill>
              </a:rPr>
              <a:t> </a:t>
            </a:r>
            <a:r>
              <a:rPr lang="uk-UA" sz="3100" i="1" dirty="0" smtClean="0">
                <a:solidFill>
                  <a:schemeClr val="accent1"/>
                </a:solidFill>
              </a:rPr>
              <a:t>             </a:t>
            </a:r>
            <a:r>
              <a:rPr lang="uk-UA" sz="4000" i="1" dirty="0" smtClean="0">
                <a:solidFill>
                  <a:schemeClr val="accent1"/>
                </a:solidFill>
              </a:rPr>
              <a:t>Що таке барель</a:t>
            </a:r>
            <a:r>
              <a:rPr lang="en-US" sz="4000" i="1" dirty="0">
                <a:solidFill>
                  <a:schemeClr val="accent1"/>
                </a:solidFill>
              </a:rPr>
              <a:t> </a:t>
            </a:r>
            <a:r>
              <a:rPr lang="en-US" sz="4000" i="1" dirty="0" smtClean="0">
                <a:solidFill>
                  <a:schemeClr val="accent1"/>
                </a:solidFill>
              </a:rPr>
              <a:t>?</a:t>
            </a:r>
            <a:r>
              <a:rPr lang="en-US" sz="3100" i="1" dirty="0" smtClean="0">
                <a:solidFill>
                  <a:schemeClr val="accent1"/>
                </a:solidFill>
              </a:rPr>
              <a:t/>
            </a:r>
            <a:br>
              <a:rPr lang="en-US" sz="3100" i="1" dirty="0" smtClean="0">
                <a:solidFill>
                  <a:schemeClr val="accent1"/>
                </a:solidFill>
              </a:rPr>
            </a:br>
            <a:r>
              <a:rPr lang="uk-UA" sz="3100" i="1" dirty="0" smtClean="0">
                <a:solidFill>
                  <a:schemeClr val="accent1"/>
                </a:solidFill>
              </a:rPr>
              <a:t>Перші нафтові компанії в Пенсільванії перевозили нафту у винних діжках </a:t>
            </a:r>
            <a:r>
              <a:rPr lang="en-US" sz="3100" i="1" dirty="0" smtClean="0">
                <a:solidFill>
                  <a:schemeClr val="accent1"/>
                </a:solidFill>
              </a:rPr>
              <a:t>, </a:t>
            </a:r>
            <a:r>
              <a:rPr lang="uk-UA" sz="3100" i="1" dirty="0" smtClean="0">
                <a:solidFill>
                  <a:schemeClr val="accent1"/>
                </a:solidFill>
              </a:rPr>
              <a:t>барелях ємністю 48 галонів </a:t>
            </a:r>
            <a:r>
              <a:rPr lang="en-US" sz="3100" i="1" dirty="0" smtClean="0">
                <a:solidFill>
                  <a:schemeClr val="accent1"/>
                </a:solidFill>
              </a:rPr>
              <a:t>, </a:t>
            </a:r>
            <a:r>
              <a:rPr lang="uk-UA" sz="3100" i="1" dirty="0" smtClean="0">
                <a:solidFill>
                  <a:schemeClr val="accent1"/>
                </a:solidFill>
              </a:rPr>
              <a:t>чи 180 літрів . Потім почали наливати  лише 42 галона </a:t>
            </a:r>
            <a:r>
              <a:rPr lang="en-US" sz="3100" i="1" dirty="0" smtClean="0">
                <a:solidFill>
                  <a:schemeClr val="accent1"/>
                </a:solidFill>
              </a:rPr>
              <a:t>, </a:t>
            </a:r>
            <a:r>
              <a:rPr lang="uk-UA" sz="3100" i="1" dirty="0" smtClean="0">
                <a:solidFill>
                  <a:schemeClr val="accent1"/>
                </a:solidFill>
              </a:rPr>
              <a:t>чи 159 літрів </a:t>
            </a:r>
            <a:r>
              <a:rPr lang="en-US" sz="3100" i="1" dirty="0" smtClean="0">
                <a:solidFill>
                  <a:schemeClr val="accent1"/>
                </a:solidFill>
              </a:rPr>
              <a:t>, </a:t>
            </a:r>
            <a:r>
              <a:rPr lang="uk-UA" sz="3100" i="1" dirty="0" smtClean="0">
                <a:solidFill>
                  <a:schemeClr val="accent1"/>
                </a:solidFill>
              </a:rPr>
              <a:t>щоби під час перевезень не було проблем . У комерції барель і сьогодні використовують для вимірювання кількості нафти </a:t>
            </a:r>
            <a:endParaRPr lang="uk-UA" sz="3100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20040"/>
            <a:ext cx="5544616" cy="1524784"/>
          </a:xfrm>
        </p:spPr>
        <p:txBody>
          <a:bodyPr/>
          <a:lstStyle/>
          <a:p>
            <a:r>
              <a:rPr lang="uk-UA" b="0" i="1" dirty="0" smtClean="0">
                <a:solidFill>
                  <a:schemeClr val="accent1"/>
                </a:solidFill>
              </a:rPr>
              <a:t>  </a:t>
            </a:r>
            <a:r>
              <a:rPr lang="uk-UA" sz="3600" i="1" dirty="0" smtClean="0">
                <a:solidFill>
                  <a:schemeClr val="accent1"/>
                </a:solidFill>
              </a:rPr>
              <a:t>1 барель = 158</a:t>
            </a:r>
            <a:r>
              <a:rPr lang="en-US" sz="3600" i="1" dirty="0" smtClean="0">
                <a:solidFill>
                  <a:schemeClr val="accent1"/>
                </a:solidFill>
              </a:rPr>
              <a:t>,987 </a:t>
            </a:r>
            <a:r>
              <a:rPr lang="uk-UA" sz="3600" i="1" dirty="0" smtClean="0">
                <a:solidFill>
                  <a:schemeClr val="accent1"/>
                </a:solidFill>
              </a:rPr>
              <a:t>л</a:t>
            </a:r>
            <a:endParaRPr lang="uk-UA" sz="3600" i="1" dirty="0">
              <a:solidFill>
                <a:schemeClr val="accent1"/>
              </a:solidFill>
            </a:endParaRPr>
          </a:p>
        </p:txBody>
      </p:sp>
      <p:pic>
        <p:nvPicPr>
          <p:cNvPr id="4" name="Содержимое 3" descr="0801_1638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276872"/>
            <a:ext cx="6336704" cy="39604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283152" cy="4968552"/>
          </a:xfrm>
        </p:spPr>
        <p:txBody>
          <a:bodyPr>
            <a:noAutofit/>
          </a:bodyPr>
          <a:lstStyle/>
          <a:p>
            <a:pPr algn="l"/>
            <a:r>
              <a:rPr lang="uk-UA" sz="2800" i="1" dirty="0" smtClean="0">
                <a:solidFill>
                  <a:schemeClr val="accent1"/>
                </a:solidFill>
              </a:rPr>
              <a:t>Організація країн-експортерів нафти (ОПЕК) на 11 представників на яких припадає більша частина світових запасів нафти . </a:t>
            </a:r>
            <a:r>
              <a:rPr lang="en-US" sz="2800" i="1" dirty="0" smtClean="0">
                <a:solidFill>
                  <a:schemeClr val="accent1"/>
                </a:solidFill>
              </a:rPr>
              <a:t> </a:t>
            </a:r>
            <a:r>
              <a:rPr lang="uk-UA" sz="2800" i="1" dirty="0" smtClean="0">
                <a:solidFill>
                  <a:schemeClr val="accent1"/>
                </a:solidFill>
              </a:rPr>
              <a:t>нафтові родовища</a:t>
            </a:r>
            <a:r>
              <a:rPr lang="en-US" sz="2800" i="1" dirty="0" smtClean="0">
                <a:solidFill>
                  <a:schemeClr val="accent1"/>
                </a:solidFill>
              </a:rPr>
              <a:t> , </a:t>
            </a:r>
            <a:r>
              <a:rPr lang="uk-UA" sz="2800" i="1" dirty="0" smtClean="0">
                <a:solidFill>
                  <a:schemeClr val="accent1"/>
                </a:solidFill>
              </a:rPr>
              <a:t> </a:t>
            </a:r>
            <a:r>
              <a:rPr lang="en-US" sz="2800" i="1" dirty="0" smtClean="0">
                <a:solidFill>
                  <a:schemeClr val="accent1"/>
                </a:solidFill>
              </a:rPr>
              <a:t> </a:t>
            </a:r>
            <a:r>
              <a:rPr lang="uk-UA" sz="2800" i="1" dirty="0" smtClean="0">
                <a:solidFill>
                  <a:schemeClr val="accent1"/>
                </a:solidFill>
              </a:rPr>
              <a:t>які дозволяють добути не менше 5 мільярдів барелів нафти </a:t>
            </a:r>
            <a:r>
              <a:rPr lang="en-US" sz="2800" i="1" dirty="0" smtClean="0">
                <a:solidFill>
                  <a:schemeClr val="accent1"/>
                </a:solidFill>
              </a:rPr>
              <a:t>, </a:t>
            </a:r>
            <a:r>
              <a:rPr lang="uk-UA" sz="2800" i="1" dirty="0" smtClean="0">
                <a:solidFill>
                  <a:schemeClr val="accent1"/>
                </a:solidFill>
              </a:rPr>
              <a:t>є найбільшими </a:t>
            </a:r>
            <a:r>
              <a:rPr lang="en-US" sz="2800" i="1" dirty="0" smtClean="0">
                <a:solidFill>
                  <a:schemeClr val="accent1"/>
                </a:solidFill>
              </a:rPr>
              <a:t>; </a:t>
            </a:r>
            <a:r>
              <a:rPr lang="uk-UA" sz="2800" i="1" dirty="0" smtClean="0">
                <a:solidFill>
                  <a:schemeClr val="accent1"/>
                </a:solidFill>
              </a:rPr>
              <a:t>другі за розмірами це родовища </a:t>
            </a:r>
            <a:r>
              <a:rPr lang="en-US" sz="2800" i="1" dirty="0" smtClean="0">
                <a:solidFill>
                  <a:schemeClr val="accent1"/>
                </a:solidFill>
              </a:rPr>
              <a:t>, </a:t>
            </a:r>
            <a:r>
              <a:rPr lang="uk-UA" sz="2800" i="1" dirty="0" smtClean="0">
                <a:solidFill>
                  <a:schemeClr val="accent1"/>
                </a:solidFill>
              </a:rPr>
              <a:t>що називають гігантськими </a:t>
            </a:r>
            <a:r>
              <a:rPr lang="en-US" sz="2800" i="1" dirty="0" smtClean="0">
                <a:solidFill>
                  <a:schemeClr val="accent1"/>
                </a:solidFill>
              </a:rPr>
              <a:t>, </a:t>
            </a:r>
            <a:r>
              <a:rPr lang="uk-UA" sz="2800" i="1" dirty="0" smtClean="0">
                <a:solidFill>
                  <a:schemeClr val="accent1"/>
                </a:solidFill>
              </a:rPr>
              <a:t>бо вони містять від 500 мільйонів до 5 мільярдів барелів нафти </a:t>
            </a:r>
            <a:endParaRPr lang="uk-UA" sz="2800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704856" cy="1268760"/>
          </a:xfrm>
        </p:spPr>
        <p:txBody>
          <a:bodyPr>
            <a:normAutofit/>
          </a:bodyPr>
          <a:lstStyle/>
          <a:p>
            <a:pPr algn="l"/>
            <a:r>
              <a:rPr lang="uk-UA" sz="2800" i="1" dirty="0" smtClean="0">
                <a:solidFill>
                  <a:schemeClr val="accent1"/>
                </a:solidFill>
              </a:rPr>
              <a:t>   Запаси  нафти  у світі ( у мільярдах барелів )</a:t>
            </a:r>
            <a:endParaRPr lang="uk-UA" sz="2800" i="1" dirty="0">
              <a:solidFill>
                <a:schemeClr val="accent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1520" y="1412776"/>
          <a:ext cx="7632848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427168" cy="5544616"/>
          </a:xfrm>
        </p:spPr>
        <p:txBody>
          <a:bodyPr>
            <a:noAutofit/>
          </a:bodyPr>
          <a:lstStyle/>
          <a:p>
            <a:pPr algn="l"/>
            <a:r>
              <a:rPr lang="uk-UA" sz="2800" i="1" dirty="0" smtClean="0">
                <a:solidFill>
                  <a:schemeClr val="accent1"/>
                </a:solidFill>
              </a:rPr>
              <a:t>Запаси нафти приблизно в 70 країнах</a:t>
            </a:r>
            <a:r>
              <a:rPr lang="en-US" sz="2800" i="1" dirty="0" smtClean="0">
                <a:solidFill>
                  <a:schemeClr val="accent1"/>
                </a:solidFill>
              </a:rPr>
              <a:t>   </a:t>
            </a:r>
            <a:r>
              <a:rPr lang="uk-UA" sz="2800" i="1" dirty="0" smtClean="0">
                <a:solidFill>
                  <a:schemeClr val="accent1"/>
                </a:solidFill>
              </a:rPr>
              <a:t>але лише деякі з них мають  велетенські родовища </a:t>
            </a:r>
            <a:r>
              <a:rPr lang="en-US" sz="2800" i="1" dirty="0" smtClean="0">
                <a:solidFill>
                  <a:schemeClr val="accent1"/>
                </a:solidFill>
              </a:rPr>
              <a:t>.</a:t>
            </a:r>
            <a:r>
              <a:rPr lang="uk-UA" sz="2800" i="1" dirty="0" smtClean="0">
                <a:solidFill>
                  <a:schemeClr val="accent1"/>
                </a:solidFill>
              </a:rPr>
              <a:t> Найбільша кількість </a:t>
            </a:r>
            <a:r>
              <a:rPr lang="uk-UA" sz="2800" i="1" dirty="0" err="1" smtClean="0">
                <a:solidFill>
                  <a:schemeClr val="accent1"/>
                </a:solidFill>
              </a:rPr>
              <a:t>супергігантів</a:t>
            </a:r>
            <a:r>
              <a:rPr lang="uk-UA" sz="2800" i="1" dirty="0" smtClean="0">
                <a:solidFill>
                  <a:schemeClr val="accent1"/>
                </a:solidFill>
              </a:rPr>
              <a:t> знаходиться в Арабсько-Іранському нафтогазоносному басейні </a:t>
            </a:r>
            <a:r>
              <a:rPr lang="en-US" sz="2800" i="1" dirty="0" smtClean="0">
                <a:solidFill>
                  <a:schemeClr val="accent1"/>
                </a:solidFill>
              </a:rPr>
              <a:t>,</a:t>
            </a:r>
            <a:r>
              <a:rPr lang="uk-UA" sz="2800" i="1" dirty="0" smtClean="0">
                <a:solidFill>
                  <a:schemeClr val="accent1"/>
                </a:solidFill>
              </a:rPr>
              <a:t> який охоплює перську затоку та територію довкола неї </a:t>
            </a:r>
            <a:r>
              <a:rPr lang="en-US" sz="2800" i="1" dirty="0" smtClean="0">
                <a:solidFill>
                  <a:schemeClr val="accent1"/>
                </a:solidFill>
              </a:rPr>
              <a:t>.</a:t>
            </a:r>
            <a:r>
              <a:rPr lang="ru-RU" sz="2800" i="1" dirty="0" smtClean="0">
                <a:solidFill>
                  <a:schemeClr val="accent1"/>
                </a:solidFill>
              </a:rPr>
              <a:t> Зараз </a:t>
            </a:r>
            <a:r>
              <a:rPr lang="ru-RU" sz="2800" i="1" dirty="0" err="1" smtClean="0">
                <a:solidFill>
                  <a:schemeClr val="accent1"/>
                </a:solidFill>
              </a:rPr>
              <a:t>увага</a:t>
            </a:r>
            <a:r>
              <a:rPr lang="ru-RU" sz="2800" i="1" dirty="0" smtClean="0">
                <a:solidFill>
                  <a:schemeClr val="accent1"/>
                </a:solidFill>
              </a:rPr>
              <a:t> </a:t>
            </a:r>
            <a:r>
              <a:rPr lang="ru-RU" sz="2800" i="1" dirty="0" err="1" smtClean="0">
                <a:solidFill>
                  <a:schemeClr val="accent1"/>
                </a:solidFill>
              </a:rPr>
              <a:t>виробників</a:t>
            </a:r>
            <a:r>
              <a:rPr lang="ru-RU" sz="2800" i="1" dirty="0" smtClean="0">
                <a:solidFill>
                  <a:schemeClr val="accent1"/>
                </a:solidFill>
              </a:rPr>
              <a:t> </a:t>
            </a:r>
            <a:r>
              <a:rPr lang="ru-RU" sz="2800" i="1" dirty="0" err="1" smtClean="0">
                <a:solidFill>
                  <a:schemeClr val="accent1"/>
                </a:solidFill>
              </a:rPr>
              <a:t>спрямована</a:t>
            </a:r>
            <a:r>
              <a:rPr lang="ru-RU" sz="2800" i="1" dirty="0" smtClean="0">
                <a:solidFill>
                  <a:schemeClr val="accent1"/>
                </a:solidFill>
              </a:rPr>
              <a:t> на </a:t>
            </a:r>
            <a:r>
              <a:rPr lang="ru-RU" sz="2800" i="1" dirty="0" err="1" smtClean="0">
                <a:solidFill>
                  <a:schemeClr val="accent1"/>
                </a:solidFill>
              </a:rPr>
              <a:t>Каспійський</a:t>
            </a:r>
            <a:r>
              <a:rPr lang="ru-RU" sz="2800" i="1" dirty="0" smtClean="0">
                <a:solidFill>
                  <a:schemeClr val="accent1"/>
                </a:solidFill>
              </a:rPr>
              <a:t> </a:t>
            </a:r>
            <a:r>
              <a:rPr lang="ru-RU" sz="2800" i="1" dirty="0" err="1" smtClean="0">
                <a:solidFill>
                  <a:schemeClr val="accent1"/>
                </a:solidFill>
              </a:rPr>
              <a:t>регіон</a:t>
            </a:r>
            <a:r>
              <a:rPr lang="ru-RU" sz="2800" i="1" dirty="0" smtClean="0">
                <a:solidFill>
                  <a:schemeClr val="accent1"/>
                </a:solidFill>
              </a:rPr>
              <a:t> </a:t>
            </a:r>
            <a:r>
              <a:rPr lang="en-US" sz="2800" i="1" dirty="0" smtClean="0">
                <a:solidFill>
                  <a:schemeClr val="accent1"/>
                </a:solidFill>
              </a:rPr>
              <a:t>, </a:t>
            </a:r>
            <a:r>
              <a:rPr lang="uk-UA" sz="2800" i="1" dirty="0" smtClean="0">
                <a:solidFill>
                  <a:schemeClr val="accent1"/>
                </a:solidFill>
              </a:rPr>
              <a:t>який складають такі країни як Азербайджан </a:t>
            </a:r>
            <a:r>
              <a:rPr lang="en-US" sz="2800" i="1" dirty="0" smtClean="0">
                <a:solidFill>
                  <a:schemeClr val="accent1"/>
                </a:solidFill>
              </a:rPr>
              <a:t>, </a:t>
            </a:r>
            <a:r>
              <a:rPr lang="uk-UA" sz="2800" i="1" dirty="0" smtClean="0">
                <a:solidFill>
                  <a:schemeClr val="accent1"/>
                </a:solidFill>
              </a:rPr>
              <a:t>Іран </a:t>
            </a:r>
            <a:r>
              <a:rPr lang="en-US" sz="2800" i="1" dirty="0" smtClean="0">
                <a:solidFill>
                  <a:schemeClr val="accent1"/>
                </a:solidFill>
              </a:rPr>
              <a:t>, </a:t>
            </a:r>
            <a:r>
              <a:rPr lang="uk-UA" sz="2800" i="1" dirty="0" smtClean="0">
                <a:solidFill>
                  <a:schemeClr val="accent1"/>
                </a:solidFill>
              </a:rPr>
              <a:t>Казахстан </a:t>
            </a:r>
            <a:r>
              <a:rPr lang="en-US" sz="2800" i="1" dirty="0" smtClean="0">
                <a:solidFill>
                  <a:schemeClr val="accent1"/>
                </a:solidFill>
              </a:rPr>
              <a:t>, </a:t>
            </a:r>
            <a:r>
              <a:rPr lang="uk-UA" sz="2800" i="1" dirty="0" smtClean="0">
                <a:solidFill>
                  <a:schemeClr val="accent1"/>
                </a:solidFill>
              </a:rPr>
              <a:t>Росія </a:t>
            </a:r>
            <a:r>
              <a:rPr lang="en-US" sz="2800" i="1" dirty="0" smtClean="0">
                <a:solidFill>
                  <a:schemeClr val="accent1"/>
                </a:solidFill>
              </a:rPr>
              <a:t>, </a:t>
            </a:r>
            <a:r>
              <a:rPr lang="uk-UA" sz="2800" i="1" dirty="0" smtClean="0">
                <a:solidFill>
                  <a:schemeClr val="accent1"/>
                </a:solidFill>
              </a:rPr>
              <a:t>Туркменія  і Узбекистан </a:t>
            </a:r>
            <a:endParaRPr lang="uk-UA" sz="2800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802838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60649"/>
            <a:ext cx="6768752" cy="1080119"/>
          </a:xfrm>
        </p:spPr>
        <p:txBody>
          <a:bodyPr/>
          <a:lstStyle/>
          <a:p>
            <a:r>
              <a:rPr lang="uk-UA" sz="3600" i="1" dirty="0" smtClean="0"/>
              <a:t>Родовища нафти в Україні</a:t>
            </a:r>
            <a:endParaRPr lang="uk-UA" sz="36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20891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355160" cy="2938338"/>
          </a:xfrm>
        </p:spPr>
        <p:txBody>
          <a:bodyPr>
            <a:noAutofit/>
          </a:bodyPr>
          <a:lstStyle/>
          <a:p>
            <a:pPr algn="l"/>
            <a:r>
              <a:rPr lang="ru-RU" sz="2800" i="1" dirty="0" err="1" smtClean="0">
                <a:solidFill>
                  <a:schemeClr val="accent1"/>
                </a:solidFill>
              </a:rPr>
              <a:t>Нафтова</a:t>
            </a:r>
            <a:r>
              <a:rPr lang="ru-RU" sz="2800" i="1" dirty="0" smtClean="0">
                <a:solidFill>
                  <a:schemeClr val="accent1"/>
                </a:solidFill>
              </a:rPr>
              <a:t>  </a:t>
            </a:r>
            <a:r>
              <a:rPr lang="ru-RU" sz="2800" i="1" dirty="0" err="1" smtClean="0">
                <a:solidFill>
                  <a:schemeClr val="accent1"/>
                </a:solidFill>
              </a:rPr>
              <a:t>промислов</a:t>
            </a:r>
            <a:r>
              <a:rPr lang="uk-UA" sz="2800" i="1" dirty="0" err="1" smtClean="0">
                <a:solidFill>
                  <a:schemeClr val="accent1"/>
                </a:solidFill>
              </a:rPr>
              <a:t>ість</a:t>
            </a:r>
            <a:r>
              <a:rPr lang="uk-UA" sz="2800" i="1" dirty="0">
                <a:solidFill>
                  <a:schemeClr val="accent1"/>
                </a:solidFill>
              </a:rPr>
              <a:t> </a:t>
            </a:r>
            <a:r>
              <a:rPr lang="uk-UA" sz="2800" i="1" dirty="0" smtClean="0">
                <a:solidFill>
                  <a:schemeClr val="accent1"/>
                </a:solidFill>
              </a:rPr>
              <a:t> Україні  не  </a:t>
            </a:r>
            <a:r>
              <a:rPr lang="uk-UA" sz="2800" i="1" dirty="0" err="1" smtClean="0">
                <a:solidFill>
                  <a:schemeClr val="accent1"/>
                </a:solidFill>
              </a:rPr>
              <a:t>задовільняє</a:t>
            </a:r>
            <a:r>
              <a:rPr lang="uk-UA" sz="2800" i="1" dirty="0" smtClean="0">
                <a:solidFill>
                  <a:schemeClr val="accent1"/>
                </a:solidFill>
              </a:rPr>
              <a:t> власних  потреб </a:t>
            </a:r>
            <a:r>
              <a:rPr lang="en-US" sz="2800" i="1" dirty="0" smtClean="0">
                <a:solidFill>
                  <a:schemeClr val="accent1"/>
                </a:solidFill>
              </a:rPr>
              <a:t>, </a:t>
            </a:r>
            <a:r>
              <a:rPr lang="uk-UA" sz="2800" i="1" dirty="0" smtClean="0">
                <a:solidFill>
                  <a:schemeClr val="accent1"/>
                </a:solidFill>
              </a:rPr>
              <a:t>тому  паливний  ринок  багато  в чому  залежить  від  імпорту  сировини </a:t>
            </a:r>
            <a:r>
              <a:rPr lang="en-US" sz="2800" i="1" dirty="0" smtClean="0">
                <a:solidFill>
                  <a:schemeClr val="accent1"/>
                </a:solidFill>
              </a:rPr>
              <a:t>. </a:t>
            </a:r>
            <a:r>
              <a:rPr lang="uk-UA" sz="2800" i="1" dirty="0" smtClean="0">
                <a:solidFill>
                  <a:schemeClr val="accent1"/>
                </a:solidFill>
              </a:rPr>
              <a:t>Питома вага нашої  нафтової  промисловості  3-4 % (один із </a:t>
            </a:r>
            <a:r>
              <a:rPr lang="uk-UA" sz="2800" i="1" dirty="0" err="1" smtClean="0">
                <a:solidFill>
                  <a:schemeClr val="accent1"/>
                </a:solidFill>
              </a:rPr>
              <a:t>найнищих</a:t>
            </a:r>
            <a:r>
              <a:rPr lang="uk-UA" sz="2800" i="1" dirty="0" smtClean="0">
                <a:solidFill>
                  <a:schemeClr val="accent1"/>
                </a:solidFill>
              </a:rPr>
              <a:t>  показників  у  світі </a:t>
            </a:r>
            <a:r>
              <a:rPr lang="en-US" sz="2800" i="1" dirty="0" smtClean="0">
                <a:solidFill>
                  <a:schemeClr val="accent1"/>
                </a:solidFill>
              </a:rPr>
              <a:t>) </a:t>
            </a:r>
            <a:endParaRPr lang="uk-UA" sz="2800" i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 descr="nef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3284984"/>
            <a:ext cx="4968552" cy="3312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056784" cy="3068960"/>
          </a:xfrm>
        </p:spPr>
        <p:txBody>
          <a:bodyPr>
            <a:noAutofit/>
          </a:bodyPr>
          <a:lstStyle/>
          <a:p>
            <a:pPr algn="l"/>
            <a:r>
              <a:rPr lang="uk-UA" sz="2800" i="1" dirty="0" smtClean="0">
                <a:solidFill>
                  <a:schemeClr val="accent1"/>
                </a:solidFill>
              </a:rPr>
              <a:t>Карпатська  нафтогазоносна  провінція  найстаріша з тих </a:t>
            </a:r>
            <a:r>
              <a:rPr lang="en-US" sz="2800" i="1" dirty="0" smtClean="0">
                <a:solidFill>
                  <a:schemeClr val="accent1"/>
                </a:solidFill>
              </a:rPr>
              <a:t>, </a:t>
            </a:r>
            <a:r>
              <a:rPr lang="ru-RU" sz="2800" i="1" dirty="0" err="1" smtClean="0">
                <a:solidFill>
                  <a:schemeClr val="accent1"/>
                </a:solidFill>
              </a:rPr>
              <a:t>що</a:t>
            </a:r>
            <a:r>
              <a:rPr lang="ru-RU" sz="2800" i="1" dirty="0" smtClean="0">
                <a:solidFill>
                  <a:schemeClr val="accent1"/>
                </a:solidFill>
              </a:rPr>
              <a:t>  </a:t>
            </a:r>
            <a:r>
              <a:rPr lang="ru-RU" sz="2800" i="1" dirty="0" err="1" smtClean="0">
                <a:solidFill>
                  <a:schemeClr val="accent1"/>
                </a:solidFill>
              </a:rPr>
              <a:t>експлуатують</a:t>
            </a:r>
            <a:r>
              <a:rPr lang="ru-RU" sz="2800" i="1" dirty="0" smtClean="0">
                <a:solidFill>
                  <a:schemeClr val="accent1"/>
                </a:solidFill>
              </a:rPr>
              <a:t>  в  </a:t>
            </a:r>
            <a:r>
              <a:rPr lang="ru-RU" sz="2800" i="1" dirty="0" err="1" smtClean="0">
                <a:solidFill>
                  <a:schemeClr val="accent1"/>
                </a:solidFill>
              </a:rPr>
              <a:t>Україні</a:t>
            </a:r>
            <a:r>
              <a:rPr lang="ru-RU" sz="2800" i="1" dirty="0" smtClean="0">
                <a:solidFill>
                  <a:schemeClr val="accent1"/>
                </a:solidFill>
              </a:rPr>
              <a:t> </a:t>
            </a:r>
            <a:r>
              <a:rPr lang="en-US" sz="2800" i="1" dirty="0" smtClean="0">
                <a:solidFill>
                  <a:schemeClr val="accent1"/>
                </a:solidFill>
              </a:rPr>
              <a:t>.</a:t>
            </a:r>
            <a:r>
              <a:rPr lang="ru-RU" sz="2800" i="1" dirty="0" smtClean="0">
                <a:solidFill>
                  <a:schemeClr val="accent1"/>
                </a:solidFill>
              </a:rPr>
              <a:t> </a:t>
            </a:r>
            <a:r>
              <a:rPr lang="ru-RU" sz="2800" i="1" dirty="0" err="1" smtClean="0">
                <a:solidFill>
                  <a:schemeClr val="accent1"/>
                </a:solidFill>
              </a:rPr>
              <a:t>Родовища</a:t>
            </a:r>
            <a:r>
              <a:rPr lang="ru-RU" sz="2800" i="1" dirty="0" smtClean="0">
                <a:solidFill>
                  <a:schemeClr val="accent1"/>
                </a:solidFill>
              </a:rPr>
              <a:t>  </a:t>
            </a:r>
            <a:r>
              <a:rPr lang="ru-RU" sz="2800" i="1" dirty="0" err="1" smtClean="0">
                <a:solidFill>
                  <a:schemeClr val="accent1"/>
                </a:solidFill>
              </a:rPr>
              <a:t>цього</a:t>
            </a:r>
            <a:r>
              <a:rPr lang="ru-RU" sz="2800" i="1" dirty="0" smtClean="0">
                <a:solidFill>
                  <a:schemeClr val="accent1"/>
                </a:solidFill>
              </a:rPr>
              <a:t> ре</a:t>
            </a:r>
            <a:r>
              <a:rPr lang="uk-UA" sz="2800" i="1" dirty="0" err="1" smtClean="0">
                <a:solidFill>
                  <a:schemeClr val="accent1"/>
                </a:solidFill>
              </a:rPr>
              <a:t>гі</a:t>
            </a:r>
            <a:r>
              <a:rPr lang="ru-RU" sz="2800" i="1" dirty="0" err="1" smtClean="0">
                <a:solidFill>
                  <a:schemeClr val="accent1"/>
                </a:solidFill>
              </a:rPr>
              <a:t>ону</a:t>
            </a:r>
            <a:r>
              <a:rPr lang="ru-RU" sz="2800" i="1" dirty="0" smtClean="0">
                <a:solidFill>
                  <a:schemeClr val="accent1"/>
                </a:solidFill>
              </a:rPr>
              <a:t>  </a:t>
            </a:r>
            <a:r>
              <a:rPr lang="ru-RU" sz="2800" i="1" dirty="0" err="1" smtClean="0">
                <a:solidFill>
                  <a:schemeClr val="accent1"/>
                </a:solidFill>
              </a:rPr>
              <a:t>хижацьки</a:t>
            </a:r>
            <a:r>
              <a:rPr lang="ru-RU" sz="2800" i="1" dirty="0" smtClean="0">
                <a:solidFill>
                  <a:schemeClr val="accent1"/>
                </a:solidFill>
              </a:rPr>
              <a:t>  </a:t>
            </a:r>
            <a:r>
              <a:rPr lang="ru-RU" sz="2800" i="1" dirty="0" err="1" smtClean="0">
                <a:solidFill>
                  <a:schemeClr val="accent1"/>
                </a:solidFill>
              </a:rPr>
              <a:t>вичерпувалися</a:t>
            </a:r>
            <a:r>
              <a:rPr lang="ru-RU" sz="2800" i="1" dirty="0" smtClean="0">
                <a:solidFill>
                  <a:schemeClr val="accent1"/>
                </a:solidFill>
              </a:rPr>
              <a:t> ( особливо </a:t>
            </a:r>
            <a:r>
              <a:rPr lang="ru-RU" sz="2800" i="1" dirty="0" err="1" smtClean="0">
                <a:solidFill>
                  <a:schemeClr val="accent1"/>
                </a:solidFill>
              </a:rPr>
              <a:t>після</a:t>
            </a:r>
            <a:r>
              <a:rPr lang="ru-RU" sz="2800" i="1" dirty="0" smtClean="0">
                <a:solidFill>
                  <a:schemeClr val="accent1"/>
                </a:solidFill>
              </a:rPr>
              <a:t> </a:t>
            </a:r>
            <a:r>
              <a:rPr lang="ru-RU" sz="2800" i="1" dirty="0" err="1" smtClean="0">
                <a:solidFill>
                  <a:schemeClr val="accent1"/>
                </a:solidFill>
              </a:rPr>
              <a:t>Другої</a:t>
            </a:r>
            <a:r>
              <a:rPr lang="ru-RU" sz="2800" i="1" dirty="0" smtClean="0">
                <a:solidFill>
                  <a:schemeClr val="accent1"/>
                </a:solidFill>
              </a:rPr>
              <a:t>  </a:t>
            </a:r>
            <a:r>
              <a:rPr lang="ru-RU" sz="2800" i="1" dirty="0" err="1" smtClean="0">
                <a:solidFill>
                  <a:schemeClr val="accent1"/>
                </a:solidFill>
              </a:rPr>
              <a:t>світової</a:t>
            </a:r>
            <a:r>
              <a:rPr lang="ru-RU" sz="2800" i="1" dirty="0" smtClean="0">
                <a:solidFill>
                  <a:schemeClr val="accent1"/>
                </a:solidFill>
              </a:rPr>
              <a:t>  </a:t>
            </a:r>
            <a:r>
              <a:rPr lang="ru-RU" sz="2800" i="1" dirty="0" err="1" smtClean="0">
                <a:solidFill>
                  <a:schemeClr val="accent1"/>
                </a:solidFill>
              </a:rPr>
              <a:t>війни</a:t>
            </a:r>
            <a:r>
              <a:rPr lang="ru-RU" sz="2800" i="1" dirty="0" smtClean="0">
                <a:solidFill>
                  <a:schemeClr val="accent1"/>
                </a:solidFill>
              </a:rPr>
              <a:t> ) </a:t>
            </a:r>
            <a:endParaRPr lang="uk-UA" sz="2800" i="1" dirty="0">
              <a:solidFill>
                <a:schemeClr val="accent1"/>
              </a:solidFill>
            </a:endParaRPr>
          </a:p>
        </p:txBody>
      </p:sp>
      <p:pic>
        <p:nvPicPr>
          <p:cNvPr id="6" name="Содержимое 5" descr="ne-budut-oblagatsya-nalogo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3212976"/>
            <a:ext cx="6912768" cy="33123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15370" cy="2208308"/>
          </a:xfrm>
        </p:spPr>
        <p:txBody>
          <a:bodyPr>
            <a:noAutofit/>
          </a:bodyPr>
          <a:lstStyle/>
          <a:p>
            <a:pPr algn="l"/>
            <a:r>
              <a:rPr lang="uk-UA" sz="2800" i="1" dirty="0" smtClean="0">
                <a:solidFill>
                  <a:schemeClr val="accent1"/>
                </a:solidFill>
              </a:rPr>
              <a:t>Зараз  родовища  дуже  спустошені </a:t>
            </a:r>
            <a:r>
              <a:rPr lang="en-US" sz="2800" i="1" dirty="0" smtClean="0">
                <a:solidFill>
                  <a:schemeClr val="accent1"/>
                </a:solidFill>
              </a:rPr>
              <a:t> </a:t>
            </a:r>
            <a:r>
              <a:rPr lang="uk-UA" sz="2800" i="1" dirty="0" smtClean="0">
                <a:solidFill>
                  <a:schemeClr val="accent1"/>
                </a:solidFill>
              </a:rPr>
              <a:t>отриману  нафту  головним  чином  використовують  на  місці . Великі родовища </a:t>
            </a:r>
            <a:r>
              <a:rPr lang="uk-UA" sz="2800" i="1" dirty="0" err="1" smtClean="0">
                <a:solidFill>
                  <a:schemeClr val="accent1"/>
                </a:solidFill>
              </a:rPr>
              <a:t>Долинське</a:t>
            </a:r>
            <a:r>
              <a:rPr lang="uk-UA" sz="2800" i="1" dirty="0" smtClean="0">
                <a:solidFill>
                  <a:schemeClr val="accent1"/>
                </a:solidFill>
              </a:rPr>
              <a:t>,  </a:t>
            </a:r>
            <a:br>
              <a:rPr lang="uk-UA" sz="2800" i="1" dirty="0" smtClean="0">
                <a:solidFill>
                  <a:schemeClr val="accent1"/>
                </a:solidFill>
              </a:rPr>
            </a:br>
            <a:r>
              <a:rPr lang="uk-UA" sz="2800" i="1" dirty="0" smtClean="0">
                <a:solidFill>
                  <a:schemeClr val="accent1"/>
                </a:solidFill>
              </a:rPr>
              <a:t>Бориславське,</a:t>
            </a:r>
            <a:r>
              <a:rPr lang="en-US" sz="2800" i="1" dirty="0" smtClean="0">
                <a:solidFill>
                  <a:schemeClr val="accent1"/>
                </a:solidFill>
              </a:rPr>
              <a:t> </a:t>
            </a:r>
            <a:r>
              <a:rPr lang="uk-UA" sz="2800" i="1" dirty="0" err="1" smtClean="0">
                <a:solidFill>
                  <a:schemeClr val="accent1"/>
                </a:solidFill>
              </a:rPr>
              <a:t>Битковське</a:t>
            </a:r>
            <a:r>
              <a:rPr lang="uk-UA" sz="2800" i="1" dirty="0" smtClean="0">
                <a:solidFill>
                  <a:schemeClr val="accent1"/>
                </a:solidFill>
              </a:rPr>
              <a:t>, </a:t>
            </a:r>
            <a:r>
              <a:rPr lang="en-US" sz="2800" i="1" dirty="0" smtClean="0">
                <a:solidFill>
                  <a:schemeClr val="accent1"/>
                </a:solidFill>
              </a:rPr>
              <a:t> </a:t>
            </a:r>
            <a:r>
              <a:rPr lang="uk-UA" sz="2800" i="1" dirty="0" err="1" smtClean="0">
                <a:solidFill>
                  <a:schemeClr val="accent1"/>
                </a:solidFill>
              </a:rPr>
              <a:t>Вільховське</a:t>
            </a:r>
            <a:r>
              <a:rPr lang="uk-UA" sz="2800" i="1" dirty="0" smtClean="0">
                <a:solidFill>
                  <a:schemeClr val="accent1"/>
                </a:solidFill>
              </a:rPr>
              <a:t> </a:t>
            </a:r>
            <a:r>
              <a:rPr lang="uk-UA" sz="2800" i="1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3000"/>
          </a:blip>
          <a:stretch>
            <a:fillRect/>
          </a:stretch>
        </p:blipFill>
        <p:spPr bwMode="auto">
          <a:xfrm>
            <a:off x="1979712" y="2636912"/>
            <a:ext cx="446449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487</TotalTime>
  <Words>302</Words>
  <Application>Microsoft Office PowerPoint</Application>
  <PresentationFormat>Экран (4:3)</PresentationFormat>
  <Paragraphs>33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         Нафтові Родовища</vt:lpstr>
      <vt:lpstr>Організація країн-експортерів нафти (ОПЕК) на 11 представників на яких припадає більша частина світових запасів нафти .  нафтові родовища ,   які дозволяють добути не менше 5 мільярдів барелів нафти , є найбільшими ; другі за розмірами це родовища , що називають гігантськими , бо вони містять від 500 мільйонів до 5 мільярдів барелів нафти </vt:lpstr>
      <vt:lpstr>   Запаси  нафти  у світі ( у мільярдах барелів )</vt:lpstr>
      <vt:lpstr>Запаси нафти приблизно в 70 країнах   але лише деякі з них мають  велетенські родовища . Найбільша кількість супергігантів знаходиться в Арабсько-Іранському нафтогазоносному басейні , який охоплює перську затоку та територію довкола неї . Зараз увага виробників спрямована на Каспійський регіон , який складають такі країни як Азербайджан , Іран , Казахстан , Росія , Туркменія  і Узбекистан </vt:lpstr>
      <vt:lpstr>Слайд 5</vt:lpstr>
      <vt:lpstr>Родовища нафти в Україні</vt:lpstr>
      <vt:lpstr>Нафтова  промисловість  Україні  не  задовільняє власних  потреб , тому  паливний  ринок  багато  в чому  залежить  від  імпорту  сировини . Питома вага нашої  нафтової  промисловості  3-4 % (один із найнищих  показників  у  світі ) </vt:lpstr>
      <vt:lpstr>Карпатська  нафтогазоносна  провінція  найстаріша з тих , що  експлуатують  в  Україні . Родовища  цього регіону  хижацьки  вичерпувалися ( особливо після Другої  світової  війни ) </vt:lpstr>
      <vt:lpstr>Зараз  родовища  дуже  спустошені  отриману  нафту  головним  чином  використовують  на  місці . Великі родовища Долинське,   Бориславське, Битковське,  Вільховське  </vt:lpstr>
      <vt:lpstr>Дніпровсько-Донецька  нафтогазоносна  область  почала  відігравати  головну  роль  у  нафтогазовій  промисловості  України  після  другої  світової  війни </vt:lpstr>
      <vt:lpstr>Великі  родовища  нафти  зосереджені  в  Полтавській        ( Радченівське ) , Сумській                          ( Качанівське  ) , Чернгівській       ( Прилукське ) областях</vt:lpstr>
      <vt:lpstr>Кримсько-Причорноморська  нафтогазоносна  провінція  найбільш  перспективна  ,  з 1993  року тут видобувають  нафту  .  Багато  родовищ  розвідано  на  Тарханкутському  та Керченському  півостровах </vt:lpstr>
      <vt:lpstr>Найбільші родовища – Джанкойське  та  Глебівське . На  даний  час  територія  окуповананого  Криму  </vt:lpstr>
      <vt:lpstr>                               Що таке барель ? Перші нафтові компанії в Пенсільванії перевозили нафту у винних діжках , барелях ємністю 48 галонів , чи 180 літрів . Потім почали наливати  лише 42 галона , чи 159 літрів , щоби під час перевезень не було проблем . У комерції барель і сьогодні використовують для вимірювання кількості нафти </vt:lpstr>
      <vt:lpstr>  1 барель = 158,987 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Родовища нафти в Україні</dc:title>
  <dc:creator>ICE</dc:creator>
  <cp:lastModifiedBy>Admin</cp:lastModifiedBy>
  <cp:revision>52</cp:revision>
  <dcterms:created xsi:type="dcterms:W3CDTF">2017-11-20T15:49:44Z</dcterms:created>
  <dcterms:modified xsi:type="dcterms:W3CDTF">2017-11-24T20:48:45Z</dcterms:modified>
</cp:coreProperties>
</file>